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82" r:id="rId2"/>
    <p:sldId id="259" r:id="rId3"/>
    <p:sldId id="258" r:id="rId4"/>
    <p:sldId id="257" r:id="rId5"/>
    <p:sldId id="260" r:id="rId6"/>
    <p:sldId id="261" r:id="rId7"/>
    <p:sldId id="264" r:id="rId8"/>
    <p:sldId id="262" r:id="rId9"/>
    <p:sldId id="265" r:id="rId10"/>
    <p:sldId id="267" r:id="rId11"/>
    <p:sldId id="269" r:id="rId12"/>
    <p:sldId id="266" r:id="rId13"/>
    <p:sldId id="268" r:id="rId14"/>
    <p:sldId id="270" r:id="rId15"/>
    <p:sldId id="271" r:id="rId16"/>
    <p:sldId id="272" r:id="rId17"/>
    <p:sldId id="273" r:id="rId18"/>
    <p:sldId id="274" r:id="rId19"/>
    <p:sldId id="275" r:id="rId20"/>
    <p:sldId id="281"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005" autoAdjust="0"/>
  </p:normalViewPr>
  <p:slideViewPr>
    <p:cSldViewPr>
      <p:cViewPr varScale="1">
        <p:scale>
          <a:sx n="98" d="100"/>
          <a:sy n="98" d="100"/>
        </p:scale>
        <p:origin x="642" y="90"/>
      </p:cViewPr>
      <p:guideLst>
        <p:guide orient="horz" pos="2160"/>
        <p:guide pos="2880"/>
      </p:guideLst>
    </p:cSldViewPr>
  </p:slideViewPr>
  <p:outlineViewPr>
    <p:cViewPr>
      <p:scale>
        <a:sx n="33" d="100"/>
        <a:sy n="33" d="100"/>
      </p:scale>
      <p:origin x="42" y="144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n-US" sz="1400" dirty="0">
                <a:solidFill>
                  <a:schemeClr val="accent6">
                    <a:lumMod val="75000"/>
                  </a:schemeClr>
                </a:solidFill>
              </a:rPr>
              <a:t>The Total and Annual Jobs Created for Eleven Projects</a:t>
            </a:r>
          </a:p>
        </c:rich>
      </c:tx>
      <c:overlay val="0"/>
    </c:title>
    <c:autoTitleDeleted val="0"/>
    <c:plotArea>
      <c:layout/>
      <c:barChart>
        <c:barDir val="col"/>
        <c:grouping val="clustered"/>
        <c:varyColors val="0"/>
        <c:ser>
          <c:idx val="0"/>
          <c:order val="0"/>
          <c:tx>
            <c:strRef>
              <c:f>Sheet1!$B$1</c:f>
              <c:strCache>
                <c:ptCount val="1"/>
                <c:pt idx="0">
                  <c:v>The Total Jobs Created</c:v>
                </c:pt>
              </c:strCache>
            </c:strRef>
          </c:tx>
          <c:invertIfNegative val="0"/>
          <c:cat>
            <c:strRef>
              <c:f>Sheet1!$A$2:$A$12</c:f>
              <c:strCache>
                <c:ptCount val="11"/>
                <c:pt idx="0">
                  <c:v>Alternative Sewer Solutions Study</c:v>
                </c:pt>
                <c:pt idx="1">
                  <c:v>Beautification and Improvements to the Fairgrounds</c:v>
                </c:pt>
                <c:pt idx="2">
                  <c:v>College Avenue Placemaking</c:v>
                </c:pt>
                <c:pt idx="3">
                  <c:v>Florida A&amp;M Entry Points</c:v>
                </c:pt>
                <c:pt idx="4">
                  <c:v>Lake Lafayette and St. Marks Regional Linear Park</c:v>
                </c:pt>
                <c:pt idx="5">
                  <c:v>Market District Placemaking</c:v>
                </c:pt>
                <c:pt idx="6">
                  <c:v>Midtown Placemaking</c:v>
                </c:pt>
                <c:pt idx="7">
                  <c:v>Monroe-Adams Corridor Placemaking</c:v>
                </c:pt>
                <c:pt idx="8">
                  <c:v>Northeast Park</c:v>
                </c:pt>
                <c:pt idx="9">
                  <c:v>Orange Avenue/Meridian Road Placemaking</c:v>
                </c:pt>
                <c:pt idx="10">
                  <c:v>Tallahassee-Leon Community Animal Service Center</c:v>
                </c:pt>
              </c:strCache>
            </c:strRef>
          </c:cat>
          <c:val>
            <c:numRef>
              <c:f>Sheet1!$B$2:$B$12</c:f>
              <c:numCache>
                <c:formatCode>General</c:formatCode>
                <c:ptCount val="11"/>
                <c:pt idx="0">
                  <c:v>3</c:v>
                </c:pt>
                <c:pt idx="1">
                  <c:v>133</c:v>
                </c:pt>
                <c:pt idx="2">
                  <c:v>80</c:v>
                </c:pt>
                <c:pt idx="3">
                  <c:v>18</c:v>
                </c:pt>
                <c:pt idx="4">
                  <c:v>182</c:v>
                </c:pt>
                <c:pt idx="5">
                  <c:v>107</c:v>
                </c:pt>
                <c:pt idx="6">
                  <c:v>253</c:v>
                </c:pt>
                <c:pt idx="7">
                  <c:v>80</c:v>
                </c:pt>
                <c:pt idx="8">
                  <c:v>115</c:v>
                </c:pt>
                <c:pt idx="9">
                  <c:v>47</c:v>
                </c:pt>
                <c:pt idx="10">
                  <c:v>79</c:v>
                </c:pt>
              </c:numCache>
            </c:numRef>
          </c:val>
          <c:extLst xmlns:c16r2="http://schemas.microsoft.com/office/drawing/2015/06/chart">
            <c:ext xmlns:c16="http://schemas.microsoft.com/office/drawing/2014/chart" uri="{C3380CC4-5D6E-409C-BE32-E72D297353CC}">
              <c16:uniqueId val="{00000000-18AD-47CA-9571-F7AD47095980}"/>
            </c:ext>
          </c:extLst>
        </c:ser>
        <c:ser>
          <c:idx val="1"/>
          <c:order val="1"/>
          <c:tx>
            <c:strRef>
              <c:f>Sheet1!$C$1</c:f>
              <c:strCache>
                <c:ptCount val="1"/>
                <c:pt idx="0">
                  <c:v>The Annual Total Jobs Created</c:v>
                </c:pt>
              </c:strCache>
            </c:strRef>
          </c:tx>
          <c:invertIfNegative val="0"/>
          <c:cat>
            <c:strRef>
              <c:f>Sheet1!$A$2:$A$12</c:f>
              <c:strCache>
                <c:ptCount val="11"/>
                <c:pt idx="0">
                  <c:v>Alternative Sewer Solutions Study</c:v>
                </c:pt>
                <c:pt idx="1">
                  <c:v>Beautification and Improvements to the Fairgrounds</c:v>
                </c:pt>
                <c:pt idx="2">
                  <c:v>College Avenue Placemaking</c:v>
                </c:pt>
                <c:pt idx="3">
                  <c:v>Florida A&amp;M Entry Points</c:v>
                </c:pt>
                <c:pt idx="4">
                  <c:v>Lake Lafayette and St. Marks Regional Linear Park</c:v>
                </c:pt>
                <c:pt idx="5">
                  <c:v>Market District Placemaking</c:v>
                </c:pt>
                <c:pt idx="6">
                  <c:v>Midtown Placemaking</c:v>
                </c:pt>
                <c:pt idx="7">
                  <c:v>Monroe-Adams Corridor Placemaking</c:v>
                </c:pt>
                <c:pt idx="8">
                  <c:v>Northeast Park</c:v>
                </c:pt>
                <c:pt idx="9">
                  <c:v>Orange Avenue/Meridian Road Placemaking</c:v>
                </c:pt>
                <c:pt idx="10">
                  <c:v>Tallahassee-Leon Community Animal Service Center</c:v>
                </c:pt>
              </c:strCache>
            </c:strRef>
          </c:cat>
          <c:val>
            <c:numRef>
              <c:f>Sheet1!$C$2:$C$12</c:f>
              <c:numCache>
                <c:formatCode>General</c:formatCode>
                <c:ptCount val="11"/>
                <c:pt idx="0">
                  <c:v>3</c:v>
                </c:pt>
                <c:pt idx="1">
                  <c:v>93</c:v>
                </c:pt>
                <c:pt idx="2">
                  <c:v>55</c:v>
                </c:pt>
                <c:pt idx="3">
                  <c:v>18</c:v>
                </c:pt>
                <c:pt idx="4">
                  <c:v>67</c:v>
                </c:pt>
                <c:pt idx="5">
                  <c:v>57</c:v>
                </c:pt>
                <c:pt idx="6">
                  <c:v>93</c:v>
                </c:pt>
                <c:pt idx="7">
                  <c:v>29</c:v>
                </c:pt>
                <c:pt idx="8">
                  <c:v>115</c:v>
                </c:pt>
                <c:pt idx="9">
                  <c:v>25</c:v>
                </c:pt>
                <c:pt idx="10">
                  <c:v>53</c:v>
                </c:pt>
              </c:numCache>
            </c:numRef>
          </c:val>
          <c:extLst xmlns:c16r2="http://schemas.microsoft.com/office/drawing/2015/06/chart">
            <c:ext xmlns:c16="http://schemas.microsoft.com/office/drawing/2014/chart" uri="{C3380CC4-5D6E-409C-BE32-E72D297353CC}">
              <c16:uniqueId val="{00000001-18AD-47CA-9571-F7AD47095980}"/>
            </c:ext>
          </c:extLst>
        </c:ser>
        <c:dLbls>
          <c:showLegendKey val="0"/>
          <c:showVal val="0"/>
          <c:showCatName val="0"/>
          <c:showSerName val="0"/>
          <c:showPercent val="0"/>
          <c:showBubbleSize val="0"/>
        </c:dLbls>
        <c:gapWidth val="219"/>
        <c:overlap val="-27"/>
        <c:axId val="-1207491792"/>
        <c:axId val="-1207499952"/>
      </c:barChart>
      <c:catAx>
        <c:axId val="-1207491792"/>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1207499952"/>
        <c:crosses val="autoZero"/>
        <c:auto val="1"/>
        <c:lblAlgn val="ctr"/>
        <c:lblOffset val="100"/>
        <c:noMultiLvlLbl val="0"/>
      </c:catAx>
      <c:valAx>
        <c:axId val="-1207499952"/>
        <c:scaling>
          <c:orientation val="minMax"/>
        </c:scaling>
        <c:delete val="0"/>
        <c:axPos val="l"/>
        <c:majorGridlines/>
        <c:numFmt formatCode="General" sourceLinked="1"/>
        <c:majorTickMark val="none"/>
        <c:minorTickMark val="none"/>
        <c:tickLblPos val="nextTo"/>
        <c:txPr>
          <a:bodyPr rot="-60000000" vert="horz"/>
          <a:lstStyle/>
          <a:p>
            <a:pPr>
              <a:defRPr/>
            </a:pPr>
            <a:endParaRPr lang="en-US"/>
          </a:p>
        </c:txPr>
        <c:crossAx val="-1207491792"/>
        <c:crosses val="autoZero"/>
        <c:crossBetween val="between"/>
      </c:valAx>
    </c:plotArea>
    <c:legend>
      <c:legendPos val="b"/>
      <c:overlay val="0"/>
      <c:txPr>
        <a:bodyPr rot="0" vert="horz"/>
        <a:lstStyle/>
        <a:p>
          <a:pPr>
            <a:defRPr/>
          </a:pPr>
          <a:endParaRPr lang="en-US"/>
        </a:p>
      </c:txPr>
    </c:legend>
    <c:plotVisOnly val="1"/>
    <c:dispBlanksAs val="gap"/>
    <c:showDLblsOverMax val="0"/>
  </c:chart>
  <c:txPr>
    <a:bodyPr/>
    <a:lstStyle/>
    <a:p>
      <a:pPr>
        <a:defRPr sz="1050">
          <a:latin typeface="Cambria" panose="020405030504060302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n-US" sz="1400" dirty="0">
                <a:solidFill>
                  <a:schemeClr val="accent6">
                    <a:lumMod val="75000"/>
                  </a:schemeClr>
                </a:solidFill>
              </a:rPr>
              <a:t>The Estimated Changes in Market Values of Property/Commercial Property (0.25 Mile) of Eleven Blueprint Projects</a:t>
            </a:r>
          </a:p>
        </c:rich>
      </c:tx>
      <c:overlay val="0"/>
    </c:title>
    <c:autoTitleDeleted val="0"/>
    <c:plotArea>
      <c:layout/>
      <c:barChart>
        <c:barDir val="col"/>
        <c:grouping val="clustered"/>
        <c:varyColors val="0"/>
        <c:ser>
          <c:idx val="0"/>
          <c:order val="0"/>
          <c:tx>
            <c:strRef>
              <c:f>Sheet1!$B$1</c:f>
              <c:strCache>
                <c:ptCount val="1"/>
                <c:pt idx="0">
                  <c:v>Estimated Changes in Property Value (USD/Acre, 0.25 Mile)</c:v>
                </c:pt>
              </c:strCache>
            </c:strRef>
          </c:tx>
          <c:invertIfNegative val="0"/>
          <c:cat>
            <c:strRef>
              <c:f>Sheet1!$A$2:$A$12</c:f>
              <c:strCache>
                <c:ptCount val="11"/>
                <c:pt idx="0">
                  <c:v>Alternative Sewer Solutions Study</c:v>
                </c:pt>
                <c:pt idx="1">
                  <c:v>Beautification and Improvements to the Fairgrounds</c:v>
                </c:pt>
                <c:pt idx="2">
                  <c:v>College Avenue Placemaking</c:v>
                </c:pt>
                <c:pt idx="3">
                  <c:v>Florida A&amp;M Entry Points</c:v>
                </c:pt>
                <c:pt idx="4">
                  <c:v>Lake Lafayette and St. Marks Regional Linear Park</c:v>
                </c:pt>
                <c:pt idx="5">
                  <c:v>Market District Placemaking</c:v>
                </c:pt>
                <c:pt idx="6">
                  <c:v>Midtown Placemaking</c:v>
                </c:pt>
                <c:pt idx="7">
                  <c:v>Monroe-Adams Corridor Placemaking</c:v>
                </c:pt>
                <c:pt idx="8">
                  <c:v>Northeast Park</c:v>
                </c:pt>
                <c:pt idx="9">
                  <c:v>Orange Avenue/Meridian Road Placemaking</c:v>
                </c:pt>
                <c:pt idx="10">
                  <c:v>Tallahassee-Leon Community Animal Service Center</c:v>
                </c:pt>
              </c:strCache>
            </c:strRef>
          </c:cat>
          <c:val>
            <c:numRef>
              <c:f>Sheet1!$B$2:$B$12</c:f>
              <c:numCache>
                <c:formatCode>"$"#,##0</c:formatCode>
                <c:ptCount val="11"/>
                <c:pt idx="0">
                  <c:v>41</c:v>
                </c:pt>
                <c:pt idx="1">
                  <c:v>-4231</c:v>
                </c:pt>
                <c:pt idx="2">
                  <c:v>112584</c:v>
                </c:pt>
                <c:pt idx="3">
                  <c:v>24367</c:v>
                </c:pt>
                <c:pt idx="4">
                  <c:v>405</c:v>
                </c:pt>
                <c:pt idx="5">
                  <c:v>9165</c:v>
                </c:pt>
                <c:pt idx="6">
                  <c:v>1990</c:v>
                </c:pt>
                <c:pt idx="7">
                  <c:v>13112</c:v>
                </c:pt>
                <c:pt idx="8">
                  <c:v>-53</c:v>
                </c:pt>
                <c:pt idx="9">
                  <c:v>5437</c:v>
                </c:pt>
                <c:pt idx="10">
                  <c:v>126</c:v>
                </c:pt>
              </c:numCache>
            </c:numRef>
          </c:val>
          <c:extLst xmlns:c16r2="http://schemas.microsoft.com/office/drawing/2015/06/chart">
            <c:ext xmlns:c16="http://schemas.microsoft.com/office/drawing/2014/chart" uri="{C3380CC4-5D6E-409C-BE32-E72D297353CC}">
              <c16:uniqueId val="{00000000-C7DE-4D92-9D80-0A2813FBB313}"/>
            </c:ext>
          </c:extLst>
        </c:ser>
        <c:ser>
          <c:idx val="1"/>
          <c:order val="1"/>
          <c:tx>
            <c:strRef>
              <c:f>Sheet1!$C$1</c:f>
              <c:strCache>
                <c:ptCount val="1"/>
                <c:pt idx="0">
                  <c:v>Estimated Changes in Commercial Property Value (USD/Acre, 0.25 Mile)</c:v>
                </c:pt>
              </c:strCache>
            </c:strRef>
          </c:tx>
          <c:invertIfNegative val="0"/>
          <c:cat>
            <c:strRef>
              <c:f>Sheet1!$A$2:$A$12</c:f>
              <c:strCache>
                <c:ptCount val="11"/>
                <c:pt idx="0">
                  <c:v>Alternative Sewer Solutions Study</c:v>
                </c:pt>
                <c:pt idx="1">
                  <c:v>Beautification and Improvements to the Fairgrounds</c:v>
                </c:pt>
                <c:pt idx="2">
                  <c:v>College Avenue Placemaking</c:v>
                </c:pt>
                <c:pt idx="3">
                  <c:v>Florida A&amp;M Entry Points</c:v>
                </c:pt>
                <c:pt idx="4">
                  <c:v>Lake Lafayette and St. Marks Regional Linear Park</c:v>
                </c:pt>
                <c:pt idx="5">
                  <c:v>Market District Placemaking</c:v>
                </c:pt>
                <c:pt idx="6">
                  <c:v>Midtown Placemaking</c:v>
                </c:pt>
                <c:pt idx="7">
                  <c:v>Monroe-Adams Corridor Placemaking</c:v>
                </c:pt>
                <c:pt idx="8">
                  <c:v>Northeast Park</c:v>
                </c:pt>
                <c:pt idx="9">
                  <c:v>Orange Avenue/Meridian Road Placemaking</c:v>
                </c:pt>
                <c:pt idx="10">
                  <c:v>Tallahassee-Leon Community Animal Service Center</c:v>
                </c:pt>
              </c:strCache>
            </c:strRef>
          </c:cat>
          <c:val>
            <c:numRef>
              <c:f>Sheet1!$C$2:$C$12</c:f>
              <c:numCache>
                <c:formatCode>"$"#,##0</c:formatCode>
                <c:ptCount val="11"/>
                <c:pt idx="0">
                  <c:v>3665</c:v>
                </c:pt>
                <c:pt idx="1">
                  <c:v>136</c:v>
                </c:pt>
                <c:pt idx="2">
                  <c:v>-61044</c:v>
                </c:pt>
                <c:pt idx="3">
                  <c:v>-1405</c:v>
                </c:pt>
                <c:pt idx="4">
                  <c:v>-7243</c:v>
                </c:pt>
                <c:pt idx="5">
                  <c:v>11997</c:v>
                </c:pt>
                <c:pt idx="6">
                  <c:v>1188</c:v>
                </c:pt>
                <c:pt idx="7">
                  <c:v>-67</c:v>
                </c:pt>
                <c:pt idx="8">
                  <c:v>0</c:v>
                </c:pt>
                <c:pt idx="9">
                  <c:v>2144</c:v>
                </c:pt>
                <c:pt idx="10">
                  <c:v>0</c:v>
                </c:pt>
              </c:numCache>
            </c:numRef>
          </c:val>
          <c:extLst xmlns:c16r2="http://schemas.microsoft.com/office/drawing/2015/06/chart">
            <c:ext xmlns:c16="http://schemas.microsoft.com/office/drawing/2014/chart" uri="{C3380CC4-5D6E-409C-BE32-E72D297353CC}">
              <c16:uniqueId val="{00000001-C7DE-4D92-9D80-0A2813FBB313}"/>
            </c:ext>
          </c:extLst>
        </c:ser>
        <c:dLbls>
          <c:showLegendKey val="0"/>
          <c:showVal val="0"/>
          <c:showCatName val="0"/>
          <c:showSerName val="0"/>
          <c:showPercent val="0"/>
          <c:showBubbleSize val="0"/>
        </c:dLbls>
        <c:gapWidth val="75"/>
        <c:overlap val="-25"/>
        <c:axId val="-1207493968"/>
        <c:axId val="-1207488528"/>
      </c:barChart>
      <c:catAx>
        <c:axId val="-1207493968"/>
        <c:scaling>
          <c:orientation val="minMax"/>
        </c:scaling>
        <c:delete val="0"/>
        <c:axPos val="b"/>
        <c:numFmt formatCode="General" sourceLinked="0"/>
        <c:majorTickMark val="none"/>
        <c:minorTickMark val="none"/>
        <c:tickLblPos val="nextTo"/>
        <c:txPr>
          <a:bodyPr rot="-60000000" vert="horz"/>
          <a:lstStyle/>
          <a:p>
            <a:pPr>
              <a:defRPr/>
            </a:pPr>
            <a:endParaRPr lang="en-US"/>
          </a:p>
        </c:txPr>
        <c:crossAx val="-1207488528"/>
        <c:crosses val="autoZero"/>
        <c:auto val="1"/>
        <c:lblAlgn val="ctr"/>
        <c:lblOffset val="100"/>
        <c:noMultiLvlLbl val="0"/>
      </c:catAx>
      <c:valAx>
        <c:axId val="-1207488528"/>
        <c:scaling>
          <c:orientation val="minMax"/>
          <c:max val="150000"/>
          <c:min val="-70000"/>
        </c:scaling>
        <c:delete val="0"/>
        <c:axPos val="l"/>
        <c:majorGridlines/>
        <c:numFmt formatCode="&quot;$&quot;#,##0" sourceLinked="1"/>
        <c:majorTickMark val="none"/>
        <c:minorTickMark val="none"/>
        <c:tickLblPos val="nextTo"/>
        <c:txPr>
          <a:bodyPr rot="-60000000" vert="horz"/>
          <a:lstStyle/>
          <a:p>
            <a:pPr>
              <a:defRPr/>
            </a:pPr>
            <a:endParaRPr lang="en-US"/>
          </a:p>
        </c:txPr>
        <c:crossAx val="-1207493968"/>
        <c:crosses val="autoZero"/>
        <c:crossBetween val="between"/>
      </c:valAx>
    </c:plotArea>
    <c:legend>
      <c:legendPos val="b"/>
      <c:overlay val="0"/>
      <c:txPr>
        <a:bodyPr rot="0" vert="horz"/>
        <a:lstStyle/>
        <a:p>
          <a:pPr>
            <a:defRPr/>
          </a:pPr>
          <a:endParaRPr lang="en-US"/>
        </a:p>
      </c:txPr>
    </c:legend>
    <c:plotVisOnly val="1"/>
    <c:dispBlanksAs val="gap"/>
    <c:showDLblsOverMax val="0"/>
  </c:chart>
  <c:txPr>
    <a:bodyPr/>
    <a:lstStyle/>
    <a:p>
      <a:pPr>
        <a:defRPr sz="1050">
          <a:latin typeface="Cambria" panose="020405030504060302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7D88E-48BB-4C72-B25D-E76B290AFC5C}" type="datetimeFigureOut">
              <a:rPr lang="en-US" smtClean="0"/>
              <a:t>10/20/2017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286D0-16E8-48FC-B408-1ABF0010FA4F}" type="slidenum">
              <a:rPr lang="en-US" smtClean="0"/>
              <a:t>‹#›</a:t>
            </a:fld>
            <a:endParaRPr lang="en-US" dirty="0"/>
          </a:p>
        </p:txBody>
      </p:sp>
    </p:spTree>
    <p:extLst>
      <p:ext uri="{BB962C8B-B14F-4D97-AF65-F5344CB8AC3E}">
        <p14:creationId xmlns:p14="http://schemas.microsoft.com/office/powerpoint/2010/main" val="233928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and interpret infrastructure based on its various impacts and incidence</a:t>
            </a:r>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8</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Highlights: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Except “Alternative Sewer Solutions Study”, projects with higher total costs create more jobs.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“Midtown Placemaking” project is expected to generate the most jobs; 253. The numbers of direct, indirect, and induced jobs created are 170, 38, and 45, respectively.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“Northeast Park” project had the greatest number of annual jobs created. The annual total number is 115.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“Florida A&amp;M Entry Points” creates the least construction related job positions (totally and annually).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18</a:t>
            </a:fld>
            <a:endParaRPr lang="en-US" dirty="0"/>
          </a:p>
        </p:txBody>
      </p:sp>
    </p:spTree>
    <p:extLst>
      <p:ext uri="{BB962C8B-B14F-4D97-AF65-F5344CB8AC3E}">
        <p14:creationId xmlns:p14="http://schemas.microsoft.com/office/powerpoint/2010/main" val="205805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High-average estimated improved property market values: “College Avenue Placemaking”, “Florida A&amp;M Entry Points”, and “Monroe-Adams Corridor Placemaking”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High-average estimated improved Commercial LU:</a:t>
            </a:r>
            <a:r>
              <a:rPr lang="en-US" sz="1200" kern="1200" baseline="0" dirty="0" smtClean="0">
                <a:solidFill>
                  <a:schemeClr val="tx1"/>
                </a:solidFill>
                <a:effectLst/>
                <a:latin typeface="+mn-lt"/>
                <a:ea typeface="+mn-ea"/>
                <a:cs typeface="+mn-cs"/>
              </a:rPr>
              <a:t> “Market District Placemaking”, “Alternative Sewer Solutions Study”, and “Orange Avenue/Meridian Road Placemaking”.</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Two projects without commercial features: “Northeast Park” and “Tallahassee-Leon Community Animal Service Center”.</a:t>
            </a:r>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19</a:t>
            </a:fld>
            <a:endParaRPr lang="en-US" dirty="0"/>
          </a:p>
        </p:txBody>
      </p:sp>
    </p:spTree>
    <p:extLst>
      <p:ext uri="{BB962C8B-B14F-4D97-AF65-F5344CB8AC3E}">
        <p14:creationId xmlns:p14="http://schemas.microsoft.com/office/powerpoint/2010/main" val="200429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Highlights: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harp</a:t>
            </a:r>
            <a:r>
              <a:rPr lang="en-US" sz="1200" kern="1200" baseline="0" dirty="0" smtClean="0">
                <a:solidFill>
                  <a:schemeClr val="tx1"/>
                </a:solidFill>
                <a:effectLst/>
                <a:latin typeface="+mn-lt"/>
                <a:ea typeface="+mn-ea"/>
                <a:cs typeface="+mn-cs"/>
              </a:rPr>
              <a:t> decreasing in commercial LU property value of “College Avenue Placemaking”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20</a:t>
            </a:fld>
            <a:endParaRPr lang="en-US" dirty="0"/>
          </a:p>
        </p:txBody>
      </p:sp>
    </p:spTree>
    <p:extLst>
      <p:ext uri="{BB962C8B-B14F-4D97-AF65-F5344CB8AC3E}">
        <p14:creationId xmlns:p14="http://schemas.microsoft.com/office/powerpoint/2010/main" val="205805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21</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22</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23</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24</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commonly</a:t>
            </a:r>
            <a:r>
              <a:rPr lang="en-US" baseline="0" dirty="0" smtClean="0"/>
              <a:t> used economic indicators are output (sales/revenues), jobs,  labor income (wages), and taxes. </a:t>
            </a:r>
            <a:r>
              <a:rPr lang="en-US" baseline="0" dirty="0" smtClean="0">
                <a:solidFill>
                  <a:srgbClr val="C00000"/>
                </a:solidFill>
              </a:rPr>
              <a:t>The estimated permanent job creation is needed in order to derive further economic impact projections. </a:t>
            </a:r>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25</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9</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10</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11</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solidFill>
                  <a:srgbClr val="C00000"/>
                </a:solidFill>
              </a:rPr>
              <a:t>All</a:t>
            </a:r>
            <a:r>
              <a:rPr lang="en-US" baseline="0" dirty="0" smtClean="0">
                <a:solidFill>
                  <a:srgbClr val="C00000"/>
                </a:solidFill>
              </a:rPr>
              <a:t> job creations are temporary. Unless the estimated permanent job creation is provided, the increased expenditure and taxes from residents and visitors can be projected.</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A05286D0-16E8-48FC-B408-1ABF0010FA4F}" type="slidenum">
              <a:rPr lang="en-US" smtClean="0"/>
              <a:t>12</a:t>
            </a:fld>
            <a:endParaRPr lang="en-US" dirty="0"/>
          </a:p>
        </p:txBody>
      </p:sp>
    </p:spTree>
    <p:extLst>
      <p:ext uri="{BB962C8B-B14F-4D97-AF65-F5344CB8AC3E}">
        <p14:creationId xmlns:p14="http://schemas.microsoft.com/office/powerpoint/2010/main" val="58275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Details is</a:t>
            </a:r>
            <a:r>
              <a:rPr lang="en-US" baseline="0" dirty="0" smtClean="0"/>
              <a:t> explained with data.</a:t>
            </a:r>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14</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15</a:t>
            </a:fld>
            <a:endParaRPr lang="en-US" dirty="0"/>
          </a:p>
        </p:txBody>
      </p:sp>
    </p:spTree>
    <p:extLst>
      <p:ext uri="{BB962C8B-B14F-4D97-AF65-F5344CB8AC3E}">
        <p14:creationId xmlns:p14="http://schemas.microsoft.com/office/powerpoint/2010/main" val="80427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Highlights: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project “Midtown Placemaking” is estimated with the highest investment amount; $22,000,000.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“Florida A&amp;M Entry Points” project needs the least estimated investment amount; $1,500,000.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estimated project timelines are provided by Blueprint staff based on timelines of past and current projects, ranging from 9 months to 36 months.</a:t>
            </a:r>
            <a:r>
              <a:rPr lang="en-US" sz="1200" kern="1200" baseline="0" dirty="0" smtClean="0">
                <a:solidFill>
                  <a:schemeClr val="tx1"/>
                </a:solidFill>
                <a:effectLst/>
                <a:latin typeface="+mn-lt"/>
                <a:ea typeface="+mn-ea"/>
                <a:cs typeface="+mn-cs"/>
              </a:rPr>
              <a:t> </a:t>
            </a:r>
            <a:r>
              <a:rPr lang="en-US" dirty="0" smtClean="0"/>
              <a:t>The First phase of “Alternative Sewer Solutions Study” would likely be 6 months. Later phases are unknown, but 9 months seems appropriate with about the same workload/consultant use.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estimated time-adjusted annual costs are calculated based on the average annual discount factor of the United States from 2010 to 2016, by assuming all projects start at the same time and all estimated total costs are the net present value (NPV) of starting year and the net investment amount of each year of the same project is identical.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average annual discount factor (2010 – 2016) is 9.89%.</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project, “Northeast Park”, is estimated with the highest annual cost.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project with the lowest estimated annual cost is the “Florida A&amp;M Entry Points”.</a:t>
            </a:r>
          </a:p>
        </p:txBody>
      </p:sp>
      <p:sp>
        <p:nvSpPr>
          <p:cNvPr id="4" name="Slide Number Placeholder 3"/>
          <p:cNvSpPr>
            <a:spLocks noGrp="1"/>
          </p:cNvSpPr>
          <p:nvPr>
            <p:ph type="sldNum" sz="quarter" idx="10"/>
          </p:nvPr>
        </p:nvSpPr>
        <p:spPr/>
        <p:txBody>
          <a:bodyPr/>
          <a:lstStyle/>
          <a:p>
            <a:fld id="{A05286D0-16E8-48FC-B408-1ABF0010FA4F}" type="slidenum">
              <a:rPr lang="en-US" smtClean="0"/>
              <a:t>16</a:t>
            </a:fld>
            <a:endParaRPr lang="en-US" dirty="0"/>
          </a:p>
        </p:txBody>
      </p:sp>
    </p:spTree>
    <p:extLst>
      <p:ext uri="{BB962C8B-B14F-4D97-AF65-F5344CB8AC3E}">
        <p14:creationId xmlns:p14="http://schemas.microsoft.com/office/powerpoint/2010/main" val="270066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“Alternative Sewer Solutions Study”, BIA experts estimated that there would be approximately 3 to 5 consultants assisting with the project at any given time, but not all full time. A full time equivalent might be 1 to 2 people.</a:t>
            </a:r>
            <a:endParaRPr lang="en-US" dirty="0"/>
          </a:p>
        </p:txBody>
      </p:sp>
      <p:sp>
        <p:nvSpPr>
          <p:cNvPr id="4" name="Slide Number Placeholder 3"/>
          <p:cNvSpPr>
            <a:spLocks noGrp="1"/>
          </p:cNvSpPr>
          <p:nvPr>
            <p:ph type="sldNum" sz="quarter" idx="10"/>
          </p:nvPr>
        </p:nvSpPr>
        <p:spPr/>
        <p:txBody>
          <a:bodyPr/>
          <a:lstStyle/>
          <a:p>
            <a:fld id="{A05286D0-16E8-48FC-B408-1ABF0010FA4F}" type="slidenum">
              <a:rPr lang="en-US" smtClean="0"/>
              <a:t>17</a:t>
            </a:fld>
            <a:endParaRPr lang="en-US" dirty="0"/>
          </a:p>
        </p:txBody>
      </p:sp>
    </p:spTree>
    <p:extLst>
      <p:ext uri="{BB962C8B-B14F-4D97-AF65-F5344CB8AC3E}">
        <p14:creationId xmlns:p14="http://schemas.microsoft.com/office/powerpoint/2010/main" val="86645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private\var\folders\hO\hOfmHYC52Rqxik+8ZL4ZF++++To\TemporaryItems\23E12144.wmv"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14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4" name="Rectangle 3"/>
          <p:cNvSpPr/>
          <p:nvPr userDrawn="1"/>
        </p:nvSpPr>
        <p:spPr>
          <a:xfrm>
            <a:off x="0" y="6153150"/>
            <a:ext cx="9144000" cy="76200"/>
          </a:xfrm>
          <a:prstGeom prst="rect">
            <a:avLst/>
          </a:prstGeom>
          <a:solidFill>
            <a:srgbClr val="FDFD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sp>
        <p:nvSpPr>
          <p:cNvPr id="5" name="Title 1"/>
          <p:cNvSpPr>
            <a:spLocks noGrp="1"/>
          </p:cNvSpPr>
          <p:nvPr>
            <p:ph type="title"/>
          </p:nvPr>
        </p:nvSpPr>
        <p:spPr>
          <a:xfrm>
            <a:off x="228600" y="1524000"/>
            <a:ext cx="4572000" cy="419100"/>
          </a:xfrm>
          <a:prstGeom prst="rect">
            <a:avLst/>
          </a:prstGeom>
        </p:spPr>
        <p:txBody>
          <a:bodyPr/>
          <a:lstStyle>
            <a:lvl1pPr algn="l">
              <a:defRPr sz="2500" b="1" i="1">
                <a:solidFill>
                  <a:schemeClr val="bg1"/>
                </a:solidFill>
              </a:defRPr>
            </a:lvl1pPr>
          </a:lstStyle>
          <a:p>
            <a:r>
              <a:rPr lang="en-US" smtClean="0"/>
              <a:t>Click to edit Master title style</a:t>
            </a:r>
            <a:endParaRPr lang="en-US" dirty="0"/>
          </a:p>
        </p:txBody>
      </p:sp>
      <p:sp>
        <p:nvSpPr>
          <p:cNvPr id="8" name="Table Placeholder 6"/>
          <p:cNvSpPr>
            <a:spLocks noGrp="1"/>
          </p:cNvSpPr>
          <p:nvPr>
            <p:ph type="tbl" sz="quarter" idx="15"/>
          </p:nvPr>
        </p:nvSpPr>
        <p:spPr>
          <a:xfrm>
            <a:off x="352425" y="2362200"/>
            <a:ext cx="8448675" cy="3657600"/>
          </a:xfrm>
          <a:prstGeom prst="rect">
            <a:avLst/>
          </a:prstGeom>
          <a:noFill/>
        </p:spPr>
        <p:txBody>
          <a:bodyPr/>
          <a:lstStyle>
            <a:lvl1pPr>
              <a:buNone/>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186107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Video">
    <p:spTree>
      <p:nvGrpSpPr>
        <p:cNvPr id="1" name=""/>
        <p:cNvGrpSpPr/>
        <p:nvPr/>
      </p:nvGrpSpPr>
      <p:grpSpPr>
        <a:xfrm>
          <a:off x="0" y="0"/>
          <a:ext cx="0" cy="0"/>
          <a:chOff x="0" y="0"/>
          <a:chExt cx="0" cy="0"/>
        </a:xfrm>
      </p:grpSpPr>
      <p:pic>
        <p:nvPicPr>
          <p:cNvPr id="9" name="23E12144.wmv">
            <a:hlinkClick r:id="" action="ppaction://media"/>
          </p:cNvPr>
          <p:cNvPicPr>
            <a:picLocks noRot="1" noChangeArrowheads="1"/>
          </p:cNvPicPr>
          <p:nvPr userDrawn="1">
            <a:videoFile r:link="rId1"/>
          </p:nvPr>
        </p:nvPicPr>
        <p:blipFill>
          <a:blip r:embed="rId3" cstate="print"/>
          <a:srcRect/>
          <a:stretch>
            <a:fillRect/>
          </a:stretch>
        </p:blipFill>
        <p:spPr bwMode="auto">
          <a:xfrm>
            <a:off x="-6350" y="1706563"/>
            <a:ext cx="9156700" cy="5157787"/>
          </a:xfrm>
          <a:prstGeom prst="rect">
            <a:avLst/>
          </a:prstGeom>
          <a:noFill/>
          <a:ln w="9525">
            <a:noFill/>
            <a:miter lim="800000"/>
            <a:headEnd/>
            <a:tailEnd/>
          </a:ln>
        </p:spPr>
      </p:pic>
      <p:sp>
        <p:nvSpPr>
          <p:cNvPr id="12" name="Rectangle 11"/>
          <p:cNvSpPr/>
          <p:nvPr userDrawn="1"/>
        </p:nvSpPr>
        <p:spPr>
          <a:xfrm>
            <a:off x="0" y="228600"/>
            <a:ext cx="9144000" cy="876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pic>
        <p:nvPicPr>
          <p:cNvPr id="13" name="Picture 3" descr="fcilogo_transparent.gif"/>
          <p:cNvPicPr>
            <a:picLocks noChangeAspect="1"/>
          </p:cNvPicPr>
          <p:nvPr userDrawn="1"/>
        </p:nvPicPr>
        <p:blipFill>
          <a:blip r:embed="rId4" cstate="print"/>
          <a:srcRect r="69443"/>
          <a:stretch>
            <a:fillRect/>
          </a:stretch>
        </p:blipFill>
        <p:spPr bwMode="auto">
          <a:xfrm>
            <a:off x="7467600" y="76200"/>
            <a:ext cx="1447800" cy="1135063"/>
          </a:xfrm>
          <a:prstGeom prst="rect">
            <a:avLst/>
          </a:prstGeom>
          <a:noFill/>
          <a:ln w="9525">
            <a:noFill/>
            <a:miter lim="800000"/>
            <a:headEnd/>
            <a:tailEnd/>
          </a:ln>
        </p:spPr>
      </p:pic>
      <p:sp>
        <p:nvSpPr>
          <p:cNvPr id="7" name="Media Placeholder 6"/>
          <p:cNvSpPr>
            <a:spLocks noGrp="1"/>
          </p:cNvSpPr>
          <p:nvPr>
            <p:ph type="media" sz="quarter" idx="20"/>
          </p:nvPr>
        </p:nvSpPr>
        <p:spPr>
          <a:xfrm>
            <a:off x="0" y="1752600"/>
            <a:ext cx="9144000" cy="5105400"/>
          </a:xfrm>
          <a:prstGeom prst="rect">
            <a:avLst/>
          </a:prstGeom>
        </p:spPr>
        <p:txBody>
          <a:bodyPr/>
          <a:lstStyle>
            <a:lvl1pPr marL="0" indent="0">
              <a:buNone/>
              <a:defRPr baseline="0"/>
            </a:lvl1pPr>
          </a:lstStyle>
          <a:p>
            <a:pPr lvl="0"/>
            <a:r>
              <a:rPr lang="en-US" noProof="0" smtClean="0"/>
              <a:t>Click icon to add media</a:t>
            </a:r>
            <a:endParaRPr lang="en-US" noProof="0" dirty="0"/>
          </a:p>
        </p:txBody>
      </p:sp>
      <p:sp>
        <p:nvSpPr>
          <p:cNvPr id="3" name="Title 1"/>
          <p:cNvSpPr>
            <a:spLocks noGrp="1"/>
          </p:cNvSpPr>
          <p:nvPr>
            <p:ph type="title"/>
          </p:nvPr>
        </p:nvSpPr>
        <p:spPr>
          <a:xfrm>
            <a:off x="228600" y="466725"/>
            <a:ext cx="6858000" cy="419100"/>
          </a:xfrm>
          <a:prstGeom prst="rect">
            <a:avLst/>
          </a:prstGeom>
        </p:spPr>
        <p:txBody>
          <a:bodyPr/>
          <a:lstStyle>
            <a:lvl1pPr algn="l">
              <a:defRPr sz="2500" b="1" i="1">
                <a:solidFill>
                  <a:schemeClr val="bg1"/>
                </a:solidFill>
              </a:defRPr>
            </a:lvl1pPr>
          </a:lstStyle>
          <a:p>
            <a:r>
              <a:rPr lang="en-US" smtClean="0"/>
              <a:t>Click to edit Master title style</a:t>
            </a:r>
            <a:endParaRPr lang="en-US" dirty="0"/>
          </a:p>
        </p:txBody>
      </p:sp>
      <p:sp>
        <p:nvSpPr>
          <p:cNvPr id="5" name="Text Placeholder 8"/>
          <p:cNvSpPr>
            <a:spLocks noGrp="1"/>
          </p:cNvSpPr>
          <p:nvPr>
            <p:ph type="body" sz="quarter" idx="15"/>
          </p:nvPr>
        </p:nvSpPr>
        <p:spPr>
          <a:xfrm>
            <a:off x="381000" y="1828800"/>
            <a:ext cx="5715000" cy="1981200"/>
          </a:xfrm>
          <a:prstGeom prst="rect">
            <a:avLst/>
          </a:prstGeom>
        </p:spPr>
        <p:txBody>
          <a:bodyPr/>
          <a:lstStyle>
            <a:lvl1pPr marL="0" indent="0" algn="just">
              <a:lnSpc>
                <a:spcPct val="150000"/>
              </a:lnSpc>
              <a:buNone/>
              <a:defRPr sz="1000">
                <a:solidFill>
                  <a:schemeClr val="bg1"/>
                </a:solidFill>
                <a:latin typeface="+mn-lt"/>
              </a:defRPr>
            </a:lvl1pPr>
          </a:lstStyle>
          <a:p>
            <a:pPr lvl="0"/>
            <a:r>
              <a:rPr lang="en-US" smtClean="0"/>
              <a:t>Click to edit Master text styles</a:t>
            </a:r>
          </a:p>
        </p:txBody>
      </p:sp>
      <p:sp>
        <p:nvSpPr>
          <p:cNvPr id="6" name="Text Placeholder 9"/>
          <p:cNvSpPr>
            <a:spLocks noGrp="1"/>
          </p:cNvSpPr>
          <p:nvPr>
            <p:ph type="body" sz="quarter" idx="16"/>
          </p:nvPr>
        </p:nvSpPr>
        <p:spPr>
          <a:xfrm>
            <a:off x="381000" y="1371600"/>
            <a:ext cx="5715000" cy="304800"/>
          </a:xfrm>
          <a:prstGeom prst="rect">
            <a:avLst/>
          </a:prstGeom>
        </p:spPr>
        <p:txBody>
          <a:bodyPr/>
          <a:lstStyle>
            <a:lvl1pPr marL="0" indent="0">
              <a:buNone/>
              <a:defRPr sz="1600" b="1" i="1">
                <a:solidFill>
                  <a:schemeClr val="tx1"/>
                </a:solidFill>
                <a:latin typeface="+mj-lt"/>
              </a:defRPr>
            </a:lvl1pPr>
          </a:lstStyle>
          <a:p>
            <a:pPr lvl="0"/>
            <a:r>
              <a:rPr lang="en-US" smtClean="0"/>
              <a:t>Click to edit Master text styles</a:t>
            </a:r>
          </a:p>
        </p:txBody>
      </p:sp>
      <p:sp>
        <p:nvSpPr>
          <p:cNvPr id="8" name="Text Placeholder 8"/>
          <p:cNvSpPr>
            <a:spLocks noGrp="1"/>
          </p:cNvSpPr>
          <p:nvPr>
            <p:ph type="body" sz="quarter" idx="17"/>
          </p:nvPr>
        </p:nvSpPr>
        <p:spPr>
          <a:xfrm>
            <a:off x="6400800" y="4648200"/>
            <a:ext cx="2438400" cy="1981200"/>
          </a:xfrm>
          <a:prstGeom prst="rect">
            <a:avLst/>
          </a:prstGeom>
        </p:spPr>
        <p:txBody>
          <a:bodyPr/>
          <a:lstStyle>
            <a:lvl1pPr marL="0" indent="0" algn="just">
              <a:lnSpc>
                <a:spcPct val="150000"/>
              </a:lnSpc>
              <a:buNone/>
              <a:defRPr sz="1000">
                <a:solidFill>
                  <a:srgbClr val="B8A887"/>
                </a:solidFill>
                <a:latin typeface="+mn-lt"/>
              </a:defRPr>
            </a:lvl1pPr>
          </a:lstStyle>
          <a:p>
            <a:pPr lvl="0"/>
            <a:r>
              <a:rPr lang="en-US" smtClean="0"/>
              <a:t>Click to edit Master text styles</a:t>
            </a:r>
          </a:p>
        </p:txBody>
      </p:sp>
      <p:sp>
        <p:nvSpPr>
          <p:cNvPr id="10" name="Picture Placeholder 9"/>
          <p:cNvSpPr>
            <a:spLocks noGrp="1"/>
          </p:cNvSpPr>
          <p:nvPr>
            <p:ph type="pic" sz="quarter" idx="18"/>
          </p:nvPr>
        </p:nvSpPr>
        <p:spPr>
          <a:xfrm>
            <a:off x="6400800" y="1828800"/>
            <a:ext cx="2438400" cy="1981200"/>
          </a:xfrm>
          <a:prstGeom prst="rect">
            <a:avLst/>
          </a:prstGeom>
        </p:spPr>
        <p:txBody>
          <a:bodyPr/>
          <a:lstStyle>
            <a:lvl1pPr>
              <a:buFontTx/>
              <a:buNone/>
              <a:defRPr baseline="0"/>
            </a:lvl1pPr>
          </a:lstStyle>
          <a:p>
            <a:pPr lvl="0"/>
            <a:r>
              <a:rPr lang="en-US" noProof="0" smtClean="0"/>
              <a:t>Click icon to add picture</a:t>
            </a:r>
            <a:endParaRPr lang="en-US" noProof="0" dirty="0"/>
          </a:p>
        </p:txBody>
      </p:sp>
      <p:sp>
        <p:nvSpPr>
          <p:cNvPr id="11" name="Text Placeholder 8"/>
          <p:cNvSpPr>
            <a:spLocks noGrp="1"/>
          </p:cNvSpPr>
          <p:nvPr>
            <p:ph type="body" sz="quarter" idx="19"/>
          </p:nvPr>
        </p:nvSpPr>
        <p:spPr>
          <a:xfrm>
            <a:off x="6400800" y="4114800"/>
            <a:ext cx="2438400" cy="381000"/>
          </a:xfrm>
          <a:prstGeom prst="rect">
            <a:avLst/>
          </a:prstGeom>
        </p:spPr>
        <p:txBody>
          <a:bodyPr/>
          <a:lstStyle>
            <a:lvl1pPr marL="0" indent="0" algn="just">
              <a:lnSpc>
                <a:spcPct val="150000"/>
              </a:lnSpc>
              <a:buNone/>
              <a:defRPr sz="1400" b="1">
                <a:solidFill>
                  <a:srgbClr val="B8A887"/>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41944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p:cTn id="12" repeatCount="indefinite" fill="hold" display="0">
                  <p:stCondLst>
                    <p:cond delay="indefinite"/>
                  </p:stCondLst>
                  <p:endCondLst>
                    <p:cond evt="onPrev" delay="0">
                      <p:tgtEl>
                        <p:sldTgt/>
                      </p:tgtEl>
                    </p:cond>
                  </p:endCondLst>
                </p:cTn>
                <p:tgtEl>
                  <p:spTgt spid="9"/>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7" name="Rectangle 6"/>
          <p:cNvSpPr/>
          <p:nvPr userDrawn="1"/>
        </p:nvSpPr>
        <p:spPr>
          <a:xfrm>
            <a:off x="3810000" y="0"/>
            <a:ext cx="5334000" cy="6858000"/>
          </a:xfrm>
          <a:prstGeom prst="rect">
            <a:avLst/>
          </a:prstGeom>
          <a:solidFill>
            <a:srgbClr val="FFFFF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pic>
        <p:nvPicPr>
          <p:cNvPr id="10" name="Picture 4" descr="\\angler99\Inkd\pressp0410(ppt)\3-in-progress\anand\042810\9703_michelle_1701\f.jpg"/>
          <p:cNvPicPr>
            <a:picLocks noChangeAspect="1" noChangeArrowheads="1"/>
          </p:cNvPicPr>
          <p:nvPr userDrawn="1"/>
        </p:nvPicPr>
        <p:blipFill>
          <a:blip r:embed="rId2" cstate="print"/>
          <a:srcRect l="18143" r="55708"/>
          <a:stretch>
            <a:fillRect/>
          </a:stretch>
        </p:blipFill>
        <p:spPr bwMode="auto">
          <a:xfrm>
            <a:off x="0" y="0"/>
            <a:ext cx="3810000" cy="6858000"/>
          </a:xfrm>
          <a:prstGeom prst="rect">
            <a:avLst/>
          </a:prstGeom>
          <a:noFill/>
          <a:ln w="9525">
            <a:noFill/>
            <a:miter lim="800000"/>
            <a:headEnd/>
            <a:tailEnd/>
          </a:ln>
        </p:spPr>
      </p:pic>
      <p:sp>
        <p:nvSpPr>
          <p:cNvPr id="11" name="Rectangle 10"/>
          <p:cNvSpPr/>
          <p:nvPr userDrawn="1"/>
        </p:nvSpPr>
        <p:spPr>
          <a:xfrm>
            <a:off x="0" y="0"/>
            <a:ext cx="3810000" cy="6858000"/>
          </a:xfrm>
          <a:prstGeom prst="rect">
            <a:avLst/>
          </a:prstGeom>
          <a:solidFill>
            <a:srgbClr val="BCCCC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sp>
        <p:nvSpPr>
          <p:cNvPr id="12" name="Rectangle 11"/>
          <p:cNvSpPr/>
          <p:nvPr userDrawn="1"/>
        </p:nvSpPr>
        <p:spPr>
          <a:xfrm>
            <a:off x="0" y="228600"/>
            <a:ext cx="9144000" cy="8763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pic>
        <p:nvPicPr>
          <p:cNvPr id="13" name="Picture 5" descr="fcilogo_transparent.gif"/>
          <p:cNvPicPr>
            <a:picLocks noChangeAspect="1"/>
          </p:cNvPicPr>
          <p:nvPr userDrawn="1"/>
        </p:nvPicPr>
        <p:blipFill>
          <a:blip r:embed="rId3" cstate="print"/>
          <a:srcRect r="69443"/>
          <a:stretch>
            <a:fillRect/>
          </a:stretch>
        </p:blipFill>
        <p:spPr bwMode="auto">
          <a:xfrm>
            <a:off x="7543800" y="76200"/>
            <a:ext cx="1447800" cy="1135063"/>
          </a:xfrm>
          <a:prstGeom prst="rect">
            <a:avLst/>
          </a:prstGeom>
          <a:noFill/>
          <a:ln w="9525">
            <a:noFill/>
            <a:miter lim="800000"/>
            <a:headEnd/>
            <a:tailEnd/>
          </a:ln>
        </p:spPr>
      </p:pic>
      <p:sp>
        <p:nvSpPr>
          <p:cNvPr id="3" name="Title 1"/>
          <p:cNvSpPr>
            <a:spLocks noGrp="1"/>
          </p:cNvSpPr>
          <p:nvPr>
            <p:ph type="title"/>
          </p:nvPr>
        </p:nvSpPr>
        <p:spPr>
          <a:xfrm>
            <a:off x="228600" y="466725"/>
            <a:ext cx="6096000" cy="419100"/>
          </a:xfrm>
          <a:prstGeom prst="rect">
            <a:avLst/>
          </a:prstGeom>
        </p:spPr>
        <p:txBody>
          <a:bodyPr/>
          <a:lstStyle>
            <a:lvl1pPr algn="l">
              <a:defRPr sz="2500" b="1" i="1">
                <a:solidFill>
                  <a:schemeClr val="bg1"/>
                </a:solidFill>
              </a:defRPr>
            </a:lvl1pPr>
          </a:lstStyle>
          <a:p>
            <a:r>
              <a:rPr lang="en-US" smtClean="0"/>
              <a:t>Click to edit Master title style</a:t>
            </a:r>
            <a:endParaRPr lang="en-US" dirty="0"/>
          </a:p>
        </p:txBody>
      </p:sp>
      <p:sp>
        <p:nvSpPr>
          <p:cNvPr id="4" name="Chart Placeholder 9"/>
          <p:cNvSpPr>
            <a:spLocks noGrp="1"/>
          </p:cNvSpPr>
          <p:nvPr>
            <p:ph type="chart" sz="quarter" idx="14"/>
          </p:nvPr>
        </p:nvSpPr>
        <p:spPr>
          <a:xfrm>
            <a:off x="4038600" y="4114800"/>
            <a:ext cx="4876800" cy="1905000"/>
          </a:xfrm>
          <a:prstGeom prst="rect">
            <a:avLst/>
          </a:prstGeom>
        </p:spPr>
        <p:txBody>
          <a:bodyPr/>
          <a:lstStyle>
            <a:lvl1pPr>
              <a:buNone/>
              <a:defRPr sz="2400"/>
            </a:lvl1pPr>
          </a:lstStyle>
          <a:p>
            <a:pPr lvl="0"/>
            <a:r>
              <a:rPr lang="en-US" noProof="0" smtClean="0"/>
              <a:t>Click icon to add chart</a:t>
            </a:r>
            <a:endParaRPr lang="en-US" noProof="0" dirty="0"/>
          </a:p>
        </p:txBody>
      </p:sp>
      <p:sp>
        <p:nvSpPr>
          <p:cNvPr id="5" name="Text Placeholder 9"/>
          <p:cNvSpPr>
            <a:spLocks noGrp="1"/>
          </p:cNvSpPr>
          <p:nvPr>
            <p:ph type="body" sz="quarter" idx="16"/>
          </p:nvPr>
        </p:nvSpPr>
        <p:spPr>
          <a:xfrm>
            <a:off x="207264" y="1514475"/>
            <a:ext cx="3429000" cy="304800"/>
          </a:xfrm>
          <a:prstGeom prst="rect">
            <a:avLst/>
          </a:prstGeom>
        </p:spPr>
        <p:txBody>
          <a:bodyPr/>
          <a:lstStyle>
            <a:lvl1pPr marL="0" indent="0">
              <a:buNone/>
              <a:defRPr sz="1400" b="1" i="0">
                <a:solidFill>
                  <a:srgbClr val="FDFDFD"/>
                </a:solidFill>
                <a:latin typeface="Arial" pitchFamily="34" charset="0"/>
                <a:cs typeface="Arial" pitchFamily="34" charset="0"/>
              </a:defRPr>
            </a:lvl1pPr>
          </a:lstStyle>
          <a:p>
            <a:pPr lvl="0"/>
            <a:r>
              <a:rPr lang="en-US" smtClean="0"/>
              <a:t>Click to edit Master text styles</a:t>
            </a:r>
          </a:p>
        </p:txBody>
      </p:sp>
      <p:sp>
        <p:nvSpPr>
          <p:cNvPr id="8" name="Text Placeholder 8"/>
          <p:cNvSpPr>
            <a:spLocks noGrp="1"/>
          </p:cNvSpPr>
          <p:nvPr>
            <p:ph type="body" sz="quarter" idx="15"/>
          </p:nvPr>
        </p:nvSpPr>
        <p:spPr>
          <a:xfrm>
            <a:off x="228600" y="1905000"/>
            <a:ext cx="3276600" cy="3810000"/>
          </a:xfrm>
          <a:prstGeom prst="rect">
            <a:avLst/>
          </a:prstGeom>
        </p:spPr>
        <p:txBody>
          <a:bodyPr/>
          <a:lstStyle>
            <a:lvl1pPr marL="0" indent="0" algn="just">
              <a:lnSpc>
                <a:spcPct val="150000"/>
              </a:lnSpc>
              <a:buNone/>
              <a:defRPr sz="1200">
                <a:solidFill>
                  <a:srgbClr val="FDFDFD"/>
                </a:solidFill>
                <a:latin typeface="+mn-lt"/>
              </a:defRPr>
            </a:lvl1pPr>
          </a:lstStyle>
          <a:p>
            <a:pPr lvl="0"/>
            <a:r>
              <a:rPr lang="en-US" smtClean="0"/>
              <a:t>Click to edit Master text styles</a:t>
            </a:r>
          </a:p>
        </p:txBody>
      </p:sp>
      <p:sp>
        <p:nvSpPr>
          <p:cNvPr id="9" name="Text Placeholder 8"/>
          <p:cNvSpPr>
            <a:spLocks noGrp="1"/>
          </p:cNvSpPr>
          <p:nvPr>
            <p:ph type="body" sz="quarter" idx="17"/>
          </p:nvPr>
        </p:nvSpPr>
        <p:spPr>
          <a:xfrm>
            <a:off x="4038600" y="1295400"/>
            <a:ext cx="4876800" cy="2667000"/>
          </a:xfrm>
          <a:prstGeom prst="rect">
            <a:avLst/>
          </a:prstGeom>
        </p:spPr>
        <p:txBody>
          <a:bodyPr/>
          <a:lstStyle>
            <a:lvl1pPr marL="0" indent="0" algn="just">
              <a:lnSpc>
                <a:spcPct val="150000"/>
              </a:lnSpc>
              <a:buNone/>
              <a:defRPr sz="1200">
                <a:solidFill>
                  <a:schemeClr val="accent1">
                    <a:lumMod val="50000"/>
                  </a:schemeClr>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07271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BCC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pic>
        <p:nvPicPr>
          <p:cNvPr id="9" name="Picture 2"/>
          <p:cNvPicPr>
            <a:picLocks noChangeAspect="1" noChangeArrowheads="1"/>
          </p:cNvPicPr>
          <p:nvPr userDrawn="1"/>
        </p:nvPicPr>
        <p:blipFill>
          <a:blip r:embed="rId2" cstate="print"/>
          <a:srcRect t="27254" b="14806"/>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0" y="228600"/>
            <a:ext cx="9144000" cy="8763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sp>
        <p:nvSpPr>
          <p:cNvPr id="16" name="Subtitle 2"/>
          <p:cNvSpPr txBox="1">
            <a:spLocks/>
          </p:cNvSpPr>
          <p:nvPr userDrawn="1"/>
        </p:nvSpPr>
        <p:spPr>
          <a:xfrm>
            <a:off x="266700" y="6248400"/>
            <a:ext cx="8610600" cy="457200"/>
          </a:xfrm>
          <a:prstGeom prst="rect">
            <a:avLst/>
          </a:prstGeom>
        </p:spPr>
        <p:txBody>
          <a:bodyPr/>
          <a:lstStyle/>
          <a:p>
            <a:pPr algn="ctr" fontAlgn="base">
              <a:lnSpc>
                <a:spcPct val="130000"/>
              </a:lnSpc>
              <a:spcBef>
                <a:spcPct val="0"/>
              </a:spcBef>
              <a:spcAft>
                <a:spcPct val="0"/>
              </a:spcAft>
              <a:defRPr/>
            </a:pPr>
            <a:r>
              <a:rPr lang="en-US" sz="900">
                <a:solidFill>
                  <a:srgbClr val="907D56"/>
                </a:solidFill>
                <a:latin typeface="Arial" pitchFamily="34" charset="0"/>
                <a:ea typeface="MS PGothic" pitchFamily="34" charset="-128"/>
                <a:cs typeface="Arial" pitchFamily="34" charset="0"/>
              </a:rPr>
              <a:t>Capital Investments, Inc. | 1234 East Main Street | Anycity, State, 12345</a:t>
            </a:r>
          </a:p>
          <a:p>
            <a:pPr algn="ctr" fontAlgn="base">
              <a:lnSpc>
                <a:spcPct val="130000"/>
              </a:lnSpc>
              <a:spcBef>
                <a:spcPct val="0"/>
              </a:spcBef>
              <a:spcAft>
                <a:spcPct val="0"/>
              </a:spcAft>
              <a:defRPr/>
            </a:pPr>
            <a:r>
              <a:rPr lang="en-US" sz="900">
                <a:solidFill>
                  <a:srgbClr val="907D56"/>
                </a:solidFill>
                <a:latin typeface="Arial" pitchFamily="34" charset="0"/>
                <a:ea typeface="MS PGothic" pitchFamily="34" charset="-128"/>
                <a:cs typeface="Arial" pitchFamily="34" charset="0"/>
              </a:rPr>
              <a:t>P: (123) 456-7890 | F: (123) 456-7890 | E: info@capitalinvestments.com | www.capitalinvestments.com</a:t>
            </a:r>
          </a:p>
        </p:txBody>
      </p:sp>
      <p:sp>
        <p:nvSpPr>
          <p:cNvPr id="17" name="Rectangle 16"/>
          <p:cNvSpPr/>
          <p:nvPr userDrawn="1"/>
        </p:nvSpPr>
        <p:spPr>
          <a:xfrm>
            <a:off x="0" y="6172200"/>
            <a:ext cx="9144000" cy="76200"/>
          </a:xfrm>
          <a:prstGeom prst="rect">
            <a:avLst/>
          </a:prstGeom>
          <a:solidFill>
            <a:srgbClr val="FDFD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pic>
        <p:nvPicPr>
          <p:cNvPr id="18" name="Picture 6" descr="fcilogo_transparent.gif"/>
          <p:cNvPicPr>
            <a:picLocks noChangeAspect="1"/>
          </p:cNvPicPr>
          <p:nvPr userDrawn="1"/>
        </p:nvPicPr>
        <p:blipFill>
          <a:blip r:embed="rId3" cstate="print"/>
          <a:srcRect r="69443"/>
          <a:stretch>
            <a:fillRect/>
          </a:stretch>
        </p:blipFill>
        <p:spPr bwMode="auto">
          <a:xfrm>
            <a:off x="7543800" y="76200"/>
            <a:ext cx="1447800" cy="1135063"/>
          </a:xfrm>
          <a:prstGeom prst="rect">
            <a:avLst/>
          </a:prstGeom>
          <a:noFill/>
          <a:ln w="9525">
            <a:noFill/>
            <a:miter lim="800000"/>
            <a:headEnd/>
            <a:tailEnd/>
          </a:ln>
        </p:spPr>
      </p:pic>
      <p:sp>
        <p:nvSpPr>
          <p:cNvPr id="3" name="Title 1"/>
          <p:cNvSpPr>
            <a:spLocks noGrp="1"/>
          </p:cNvSpPr>
          <p:nvPr>
            <p:ph type="title"/>
          </p:nvPr>
        </p:nvSpPr>
        <p:spPr>
          <a:xfrm>
            <a:off x="304800" y="466725"/>
            <a:ext cx="6477000" cy="419100"/>
          </a:xfrm>
          <a:prstGeom prst="rect">
            <a:avLst/>
          </a:prstGeom>
        </p:spPr>
        <p:txBody>
          <a:bodyPr/>
          <a:lstStyle>
            <a:lvl1pPr algn="l">
              <a:defRPr sz="2500" b="1" i="1">
                <a:solidFill>
                  <a:schemeClr val="bg1"/>
                </a:solidFill>
              </a:defRPr>
            </a:lvl1pPr>
          </a:lstStyle>
          <a:p>
            <a:r>
              <a:rPr lang="en-US" smtClean="0"/>
              <a:t>Click to edit Master title style</a:t>
            </a:r>
            <a:endParaRPr lang="en-US" dirty="0"/>
          </a:p>
        </p:txBody>
      </p:sp>
      <p:sp>
        <p:nvSpPr>
          <p:cNvPr id="10" name="Chart Placeholder 9"/>
          <p:cNvSpPr>
            <a:spLocks noGrp="1"/>
          </p:cNvSpPr>
          <p:nvPr>
            <p:ph type="chart" sz="quarter" idx="14"/>
          </p:nvPr>
        </p:nvSpPr>
        <p:spPr>
          <a:xfrm>
            <a:off x="5105400" y="3505200"/>
            <a:ext cx="3733800" cy="2514600"/>
          </a:xfrm>
          <a:prstGeom prst="rect">
            <a:avLst/>
          </a:prstGeom>
        </p:spPr>
        <p:txBody>
          <a:bodyPr/>
          <a:lstStyle>
            <a:lvl1pPr>
              <a:buNone/>
              <a:defRPr sz="2400"/>
            </a:lvl1pPr>
          </a:lstStyle>
          <a:p>
            <a:pPr lvl="0"/>
            <a:r>
              <a:rPr lang="en-US" noProof="0" smtClean="0"/>
              <a:t>Click icon to add chart</a:t>
            </a:r>
            <a:endParaRPr lang="en-US" noProof="0" dirty="0"/>
          </a:p>
        </p:txBody>
      </p:sp>
      <p:sp>
        <p:nvSpPr>
          <p:cNvPr id="11" name="Text Placeholder 9"/>
          <p:cNvSpPr>
            <a:spLocks noGrp="1"/>
          </p:cNvSpPr>
          <p:nvPr>
            <p:ph type="body" sz="quarter" idx="16"/>
          </p:nvPr>
        </p:nvSpPr>
        <p:spPr>
          <a:xfrm>
            <a:off x="457200" y="1514475"/>
            <a:ext cx="4724400" cy="304800"/>
          </a:xfrm>
          <a:prstGeom prst="rect">
            <a:avLst/>
          </a:prstGeom>
        </p:spPr>
        <p:txBody>
          <a:bodyPr/>
          <a:lstStyle>
            <a:lvl1pPr marL="0" indent="0">
              <a:buNone/>
              <a:defRPr sz="1600" b="1" i="0">
                <a:solidFill>
                  <a:schemeClr val="tx2"/>
                </a:solidFill>
                <a:latin typeface="Arial" pitchFamily="34" charset="0"/>
                <a:cs typeface="Arial" pitchFamily="34" charset="0"/>
              </a:defRPr>
            </a:lvl1pPr>
          </a:lstStyle>
          <a:p>
            <a:pPr lvl="0"/>
            <a:r>
              <a:rPr lang="en-US" smtClean="0"/>
              <a:t>Click to edit Master text styles</a:t>
            </a:r>
          </a:p>
        </p:txBody>
      </p:sp>
      <p:sp>
        <p:nvSpPr>
          <p:cNvPr id="12" name="Text Placeholder 8"/>
          <p:cNvSpPr>
            <a:spLocks noGrp="1"/>
          </p:cNvSpPr>
          <p:nvPr>
            <p:ph type="body" sz="quarter" idx="15"/>
          </p:nvPr>
        </p:nvSpPr>
        <p:spPr>
          <a:xfrm>
            <a:off x="485774" y="1905000"/>
            <a:ext cx="7972426" cy="1447800"/>
          </a:xfrm>
          <a:prstGeom prst="rect">
            <a:avLst/>
          </a:prstGeom>
        </p:spPr>
        <p:txBody>
          <a:bodyPr/>
          <a:lstStyle>
            <a:lvl1pPr marL="0" indent="0" algn="just">
              <a:lnSpc>
                <a:spcPct val="150000"/>
              </a:lnSpc>
              <a:buNone/>
              <a:defRPr sz="1200">
                <a:solidFill>
                  <a:schemeClr val="accent2"/>
                </a:solidFill>
                <a:latin typeface="+mn-lt"/>
              </a:defRPr>
            </a:lvl1pPr>
          </a:lstStyle>
          <a:p>
            <a:pPr lvl="0"/>
            <a:r>
              <a:rPr lang="en-US" smtClean="0"/>
              <a:t>Click to edit Master text styles</a:t>
            </a:r>
          </a:p>
        </p:txBody>
      </p:sp>
      <p:sp>
        <p:nvSpPr>
          <p:cNvPr id="14" name="Text Placeholder 8"/>
          <p:cNvSpPr>
            <a:spLocks noGrp="1"/>
          </p:cNvSpPr>
          <p:nvPr>
            <p:ph type="body" sz="quarter" idx="17"/>
          </p:nvPr>
        </p:nvSpPr>
        <p:spPr>
          <a:xfrm>
            <a:off x="457200" y="4191000"/>
            <a:ext cx="4191000" cy="1828800"/>
          </a:xfrm>
          <a:prstGeom prst="rect">
            <a:avLst/>
          </a:prstGeom>
        </p:spPr>
        <p:txBody>
          <a:bodyPr/>
          <a:lstStyle>
            <a:lvl1pPr marL="0" indent="0" algn="just">
              <a:lnSpc>
                <a:spcPct val="150000"/>
              </a:lnSpc>
              <a:buNone/>
              <a:defRPr sz="1200">
                <a:solidFill>
                  <a:schemeClr val="accent2"/>
                </a:solidFill>
                <a:latin typeface="+mn-lt"/>
              </a:defRPr>
            </a:lvl1pPr>
          </a:lstStyle>
          <a:p>
            <a:pPr lvl="0"/>
            <a:r>
              <a:rPr lang="en-US" smtClean="0"/>
              <a:t>Click to edit Master text styles</a:t>
            </a:r>
          </a:p>
        </p:txBody>
      </p:sp>
      <p:sp>
        <p:nvSpPr>
          <p:cNvPr id="15" name="Text Placeholder 9"/>
          <p:cNvSpPr>
            <a:spLocks noGrp="1"/>
          </p:cNvSpPr>
          <p:nvPr>
            <p:ph type="body" sz="quarter" idx="18"/>
          </p:nvPr>
        </p:nvSpPr>
        <p:spPr>
          <a:xfrm>
            <a:off x="457200" y="3733800"/>
            <a:ext cx="4038600" cy="304800"/>
          </a:xfrm>
          <a:prstGeom prst="rect">
            <a:avLst/>
          </a:prstGeom>
        </p:spPr>
        <p:txBody>
          <a:bodyPr/>
          <a:lstStyle>
            <a:lvl1pPr marL="0" indent="0">
              <a:buNone/>
              <a:defRPr sz="1600" b="1" i="0">
                <a:solidFill>
                  <a:schemeClr val="tx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85840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sp>
        <p:nvSpPr>
          <p:cNvPr id="5" name="Rectangle 4"/>
          <p:cNvSpPr/>
          <p:nvPr userDrawn="1"/>
        </p:nvSpPr>
        <p:spPr>
          <a:xfrm>
            <a:off x="0" y="1676400"/>
            <a:ext cx="9144000" cy="18288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pic>
        <p:nvPicPr>
          <p:cNvPr id="6" name="Picture Placeholder 7" descr="e.jpg"/>
          <p:cNvPicPr>
            <a:picLocks noChangeAspect="1"/>
          </p:cNvPicPr>
          <p:nvPr userDrawn="1"/>
        </p:nvPicPr>
        <p:blipFill>
          <a:blip r:embed="rId2" cstate="print"/>
          <a:srcRect l="10201" r="10201"/>
          <a:stretch>
            <a:fillRect/>
          </a:stretch>
        </p:blipFill>
        <p:spPr bwMode="auto">
          <a:xfrm>
            <a:off x="7261225" y="3505200"/>
            <a:ext cx="1863725" cy="3352800"/>
          </a:xfrm>
          <a:prstGeom prst="rect">
            <a:avLst/>
          </a:prstGeom>
          <a:noFill/>
          <a:ln w="9525">
            <a:noFill/>
            <a:miter lim="800000"/>
            <a:headEnd/>
            <a:tailEnd/>
          </a:ln>
        </p:spPr>
      </p:pic>
      <p:pic>
        <p:nvPicPr>
          <p:cNvPr id="7" name="Picture Placeholder 8" descr="c.jpg"/>
          <p:cNvPicPr>
            <a:picLocks noChangeAspect="1"/>
          </p:cNvPicPr>
          <p:nvPr userDrawn="1"/>
        </p:nvPicPr>
        <p:blipFill>
          <a:blip r:embed="rId3" cstate="print"/>
          <a:srcRect t="16833" b="16833"/>
          <a:stretch>
            <a:fillRect/>
          </a:stretch>
        </p:blipFill>
        <p:spPr bwMode="auto">
          <a:xfrm>
            <a:off x="1779588" y="3505200"/>
            <a:ext cx="5538787" cy="3352800"/>
          </a:xfrm>
          <a:prstGeom prst="rect">
            <a:avLst/>
          </a:prstGeom>
          <a:noFill/>
          <a:ln w="9525">
            <a:noFill/>
            <a:miter lim="800000"/>
            <a:headEnd/>
            <a:tailEnd/>
          </a:ln>
        </p:spPr>
      </p:pic>
      <p:pic>
        <p:nvPicPr>
          <p:cNvPr id="8" name="Picture 2"/>
          <p:cNvPicPr>
            <a:picLocks noChangeAspect="1" noChangeArrowheads="1"/>
          </p:cNvPicPr>
          <p:nvPr userDrawn="1"/>
        </p:nvPicPr>
        <p:blipFill>
          <a:blip r:embed="rId4" cstate="print"/>
          <a:srcRect/>
          <a:stretch>
            <a:fillRect/>
          </a:stretch>
        </p:blipFill>
        <p:spPr bwMode="auto">
          <a:xfrm>
            <a:off x="0" y="3505200"/>
            <a:ext cx="2354263" cy="3352800"/>
          </a:xfrm>
          <a:prstGeom prst="rect">
            <a:avLst/>
          </a:prstGeom>
          <a:noFill/>
          <a:ln w="9525">
            <a:noFill/>
            <a:miter lim="800000"/>
            <a:headEnd/>
            <a:tailEnd/>
          </a:ln>
        </p:spPr>
      </p:pic>
      <p:sp>
        <p:nvSpPr>
          <p:cNvPr id="9" name="Rectangle 8"/>
          <p:cNvSpPr/>
          <p:nvPr userDrawn="1"/>
        </p:nvSpPr>
        <p:spPr>
          <a:xfrm>
            <a:off x="0" y="0"/>
            <a:ext cx="9144000" cy="1752600"/>
          </a:xfrm>
          <a:prstGeom prst="rect">
            <a:avLst/>
          </a:prstGeom>
          <a:solidFill>
            <a:srgbClr val="BCCC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pic>
        <p:nvPicPr>
          <p:cNvPr id="10" name="Picture 6" descr="fcilogo_transparent.gif"/>
          <p:cNvPicPr>
            <a:picLocks noChangeAspect="1"/>
          </p:cNvPicPr>
          <p:nvPr userDrawn="1"/>
        </p:nvPicPr>
        <p:blipFill>
          <a:blip r:embed="rId5" cstate="print"/>
          <a:srcRect r="69443"/>
          <a:stretch>
            <a:fillRect/>
          </a:stretch>
        </p:blipFill>
        <p:spPr bwMode="auto">
          <a:xfrm>
            <a:off x="228600" y="1828800"/>
            <a:ext cx="1947863" cy="1525588"/>
          </a:xfrm>
          <a:prstGeom prst="rect">
            <a:avLst/>
          </a:prstGeom>
          <a:noFill/>
          <a:ln w="9525">
            <a:noFill/>
            <a:miter lim="800000"/>
            <a:headEnd/>
            <a:tailEnd/>
          </a:ln>
        </p:spPr>
      </p:pic>
      <p:sp>
        <p:nvSpPr>
          <p:cNvPr id="4" name="Title 1"/>
          <p:cNvSpPr>
            <a:spLocks noGrp="1"/>
          </p:cNvSpPr>
          <p:nvPr>
            <p:ph type="title"/>
          </p:nvPr>
        </p:nvSpPr>
        <p:spPr>
          <a:xfrm>
            <a:off x="2590800" y="2362200"/>
            <a:ext cx="6096000" cy="685800"/>
          </a:xfrm>
          <a:prstGeom prst="rect">
            <a:avLst/>
          </a:prstGeom>
        </p:spPr>
        <p:txBody>
          <a:bodyPr/>
          <a:lstStyle>
            <a:lvl1pPr algn="ctr">
              <a:defRPr sz="4000" b="1" i="1">
                <a:solidFill>
                  <a:schemeClr val="bg1"/>
                </a:solidFill>
              </a:defRPr>
            </a:lvl1pPr>
          </a:lstStyle>
          <a:p>
            <a:r>
              <a:rPr lang="en-US" smtClean="0"/>
              <a:t>Click to edit Master title style</a:t>
            </a:r>
            <a:endParaRPr lang="en-US" dirty="0"/>
          </a:p>
        </p:txBody>
      </p:sp>
      <p:sp>
        <p:nvSpPr>
          <p:cNvPr id="15" name="Text Placeholder 8"/>
          <p:cNvSpPr>
            <a:spLocks noGrp="1"/>
          </p:cNvSpPr>
          <p:nvPr>
            <p:ph type="body" sz="quarter" idx="15"/>
          </p:nvPr>
        </p:nvSpPr>
        <p:spPr>
          <a:xfrm>
            <a:off x="381000" y="533400"/>
            <a:ext cx="8077200" cy="990600"/>
          </a:xfrm>
          <a:prstGeom prst="rect">
            <a:avLst/>
          </a:prstGeom>
        </p:spPr>
        <p:txBody>
          <a:bodyPr/>
          <a:lstStyle>
            <a:lvl1pPr marL="0" indent="0" algn="just">
              <a:lnSpc>
                <a:spcPct val="150000"/>
              </a:lnSpc>
              <a:buNone/>
              <a:defRPr sz="1200">
                <a:solidFill>
                  <a:srgbClr val="FDFDFD"/>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13967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5118" y="1936751"/>
            <a:ext cx="6858000" cy="1336386"/>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210235" y="3532909"/>
            <a:ext cx="5647765" cy="159327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l" charset="0"/>
              </a:defRPr>
            </a:lvl1pPr>
          </a:lstStyle>
          <a:p>
            <a:pPr fontAlgn="base">
              <a:spcBef>
                <a:spcPct val="0"/>
              </a:spcBef>
              <a:spcAft>
                <a:spcPct val="0"/>
              </a:spcAft>
              <a:defRPr/>
            </a:pPr>
            <a:fld id="{B9F9F405-0A2D-4C1E-9F74-51D2B4E9D8F1}" type="datetime1">
              <a:rPr lang="en-US">
                <a:solidFill>
                  <a:srgbClr val="000000"/>
                </a:solidFill>
                <a:ea typeface="MS PGothic" pitchFamily="34" charset="-128"/>
              </a:rPr>
              <a:pPr fontAlgn="base">
                <a:spcBef>
                  <a:spcPct val="0"/>
                </a:spcBef>
                <a:spcAft>
                  <a:spcPct val="0"/>
                </a:spcAft>
                <a:defRPr/>
              </a:pPr>
              <a:t>10/20/2017</a:t>
            </a:fld>
            <a:endParaRPr lang="en-US">
              <a:solidFill>
                <a:srgbClr val="000000"/>
              </a:solidFill>
              <a:ea typeface="MS PGothic"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l" charset="0"/>
              </a:defRPr>
            </a:lvl1pPr>
          </a:lstStyle>
          <a:p>
            <a:pPr fontAlgn="base">
              <a:spcBef>
                <a:spcPct val="0"/>
              </a:spcBef>
              <a:spcAft>
                <a:spcPct val="0"/>
              </a:spcAft>
              <a:defRPr/>
            </a:pPr>
            <a:endParaRPr lang="en-US">
              <a:solidFill>
                <a:srgbClr val="000000"/>
              </a:solidFill>
              <a:ea typeface="MS PGothic"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l" charset="0"/>
              </a:defRPr>
            </a:lvl1pPr>
          </a:lstStyle>
          <a:p>
            <a:pPr fontAlgn="base">
              <a:spcBef>
                <a:spcPct val="0"/>
              </a:spcBef>
              <a:spcAft>
                <a:spcPct val="0"/>
              </a:spcAft>
              <a:defRPr/>
            </a:pPr>
            <a:fld id="{0A5C67FA-EFE3-4C4D-AC8B-D0816B6A6D8A}" type="slidenum">
              <a:rPr lang="en-US">
                <a:solidFill>
                  <a:srgbClr val="000000"/>
                </a:solidFill>
                <a:ea typeface="MS PGothic" pitchFamily="34" charset="-128"/>
              </a:rPr>
              <a:pPr fontAlgn="base">
                <a:spcBef>
                  <a:spcPct val="0"/>
                </a:spcBef>
                <a:spcAft>
                  <a:spcPct val="0"/>
                </a:spcAft>
                <a:defRPr/>
              </a:pPr>
              <a:t>‹#›</a:t>
            </a:fld>
            <a:endParaRPr lang="en-US">
              <a:solidFill>
                <a:srgbClr val="000000"/>
              </a:solidFill>
              <a:ea typeface="MS PGothic" pitchFamily="34" charset="-128"/>
            </a:endParaRPr>
          </a:p>
        </p:txBody>
      </p:sp>
    </p:spTree>
    <p:extLst>
      <p:ext uri="{BB962C8B-B14F-4D97-AF65-F5344CB8AC3E}">
        <p14:creationId xmlns:p14="http://schemas.microsoft.com/office/powerpoint/2010/main" val="294175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
            <a:ext cx="5562600" cy="1143000"/>
          </a:xfrm>
          <a:prstGeom prst="rect">
            <a:avLst/>
          </a:prstGeom>
        </p:spPr>
        <p:txBody>
          <a:bodyPr>
            <a:noAutofit/>
          </a:bodyPr>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5FC6259-56A0-4391-BAF8-01719135EA99}" type="datetimeFigureOut">
              <a:rPr lang="en-US">
                <a:solidFill>
                  <a:srgbClr val="000000"/>
                </a:solidFill>
                <a:latin typeface="Arial" pitchFamily="34" charset="0"/>
                <a:ea typeface="MS PGothic" pitchFamily="34" charset="-128"/>
              </a:rPr>
              <a:pPr fontAlgn="base">
                <a:spcBef>
                  <a:spcPct val="0"/>
                </a:spcBef>
                <a:spcAft>
                  <a:spcPct val="0"/>
                </a:spcAft>
                <a:defRPr/>
              </a:pPr>
              <a:t>10/20/2017</a:t>
            </a:fld>
            <a:endParaRPr lang="en-US">
              <a:solidFill>
                <a:srgbClr val="000000"/>
              </a:solidFill>
              <a:latin typeface="Arial" pitchFamily="34" charset="0"/>
              <a:ea typeface="MS PGothic" pitchFamily="34" charset="-128"/>
            </a:endParaRPr>
          </a:p>
        </p:txBody>
      </p:sp>
      <p:sp>
        <p:nvSpPr>
          <p:cNvPr id="5" name="Footer Placeholder 4"/>
          <p:cNvSpPr>
            <a:spLocks noGrp="1"/>
          </p:cNvSpPr>
          <p:nvPr>
            <p:ph type="ftr" sz="quarter" idx="11"/>
          </p:nvPr>
        </p:nvSpPr>
        <p:spPr>
          <a:xfrm>
            <a:off x="6629400" y="6492875"/>
            <a:ext cx="2514600" cy="365125"/>
          </a:xfrm>
          <a:prstGeom prst="rect">
            <a:avLst/>
          </a:prstGeom>
        </p:spPr>
        <p:txBody>
          <a:bodyPr/>
          <a:lstStyle>
            <a:lvl1pPr>
              <a:defRPr sz="1400"/>
            </a:lvl1pPr>
          </a:lstStyle>
          <a:p>
            <a:pPr fontAlgn="base">
              <a:spcBef>
                <a:spcPct val="0"/>
              </a:spcBef>
              <a:spcAft>
                <a:spcPct val="0"/>
              </a:spcAft>
              <a:defRPr/>
            </a:pPr>
            <a:r>
              <a:rPr lang="en-US" smtClean="0">
                <a:solidFill>
                  <a:srgbClr val="000000"/>
                </a:solidFill>
                <a:latin typeface="Arial" pitchFamily="34" charset="0"/>
                <a:ea typeface="MS PGothic" pitchFamily="34" charset="-128"/>
              </a:rPr>
              <a:t>FCI Colloquium Oct 11, 2010</a:t>
            </a:r>
            <a:endParaRPr lang="en-US" dirty="0">
              <a:solidFill>
                <a:srgbClr val="000000"/>
              </a:solidFill>
              <a:latin typeface="Arial" pitchFamily="34" charset="0"/>
              <a:ea typeface="MS PGothic" pitchFamily="34" charset="-128"/>
            </a:endParaRPr>
          </a:p>
        </p:txBody>
      </p:sp>
    </p:spTree>
    <p:extLst>
      <p:ext uri="{BB962C8B-B14F-4D97-AF65-F5344CB8AC3E}">
        <p14:creationId xmlns:p14="http://schemas.microsoft.com/office/powerpoint/2010/main" val="80511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6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405809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S PGothic" pitchFamily="34" charset="-128"/>
          <a:cs typeface="+mj-cs"/>
        </a:defRPr>
      </a:lvl1pPr>
      <a:lvl2pPr algn="ctr" rtl="0" eaLnBrk="0" fontAlgn="base" hangingPunct="0">
        <a:spcBef>
          <a:spcPct val="0"/>
        </a:spcBef>
        <a:spcAft>
          <a:spcPct val="0"/>
        </a:spcAft>
        <a:defRPr sz="4400">
          <a:solidFill>
            <a:schemeClr val="tx1"/>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MS PGothic" pitchFamily="34" charset="-128"/>
        </a:defRPr>
      </a:lvl5pPr>
      <a:lvl6pPr marL="457200" algn="ctr" rtl="0" fontAlgn="base">
        <a:spcBef>
          <a:spcPct val="0"/>
        </a:spcBef>
        <a:spcAft>
          <a:spcPct val="0"/>
        </a:spcAft>
        <a:defRPr sz="4400">
          <a:solidFill>
            <a:schemeClr val="tx1"/>
          </a:solidFill>
          <a:latin typeface="Times New Roman" pitchFamily="18" charset="0"/>
          <a:ea typeface="MS PGothic" pitchFamily="34" charset="-128"/>
        </a:defRPr>
      </a:lvl6pPr>
      <a:lvl7pPr marL="914400" algn="ctr" rtl="0" fontAlgn="base">
        <a:spcBef>
          <a:spcPct val="0"/>
        </a:spcBef>
        <a:spcAft>
          <a:spcPct val="0"/>
        </a:spcAft>
        <a:defRPr sz="4400">
          <a:solidFill>
            <a:schemeClr val="tx1"/>
          </a:solidFill>
          <a:latin typeface="Times New Roman" pitchFamily="18" charset="0"/>
          <a:ea typeface="MS PGothic" pitchFamily="34" charset="-128"/>
        </a:defRPr>
      </a:lvl7pPr>
      <a:lvl8pPr marL="1371600" algn="ctr" rtl="0" fontAlgn="base">
        <a:spcBef>
          <a:spcPct val="0"/>
        </a:spcBef>
        <a:spcAft>
          <a:spcPct val="0"/>
        </a:spcAft>
        <a:defRPr sz="4400">
          <a:solidFill>
            <a:schemeClr val="tx1"/>
          </a:solidFill>
          <a:latin typeface="Times New Roman" pitchFamily="18" charset="0"/>
          <a:ea typeface="MS PGothic" pitchFamily="34" charset="-128"/>
        </a:defRPr>
      </a:lvl8pPr>
      <a:lvl9pPr marL="1828800" algn="ctr" rtl="0" fontAlgn="base">
        <a:spcBef>
          <a:spcPct val="0"/>
        </a:spcBef>
        <a:spcAft>
          <a:spcPct val="0"/>
        </a:spcAft>
        <a:defRPr sz="4400">
          <a:solidFill>
            <a:schemeClr val="tx1"/>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447800"/>
            <a:ext cx="9144000" cy="730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sp>
        <p:nvSpPr>
          <p:cNvPr id="8203" name="Rectangle 13"/>
          <p:cNvSpPr>
            <a:spLocks noChangeArrowheads="1"/>
          </p:cNvSpPr>
          <p:nvPr/>
        </p:nvSpPr>
        <p:spPr bwMode="auto">
          <a:xfrm>
            <a:off x="0" y="5715000"/>
            <a:ext cx="9144000" cy="73025"/>
          </a:xfrm>
          <a:prstGeom prst="rect">
            <a:avLst/>
          </a:prstGeom>
          <a:solidFill>
            <a:srgbClr val="5E4821"/>
          </a:solidFill>
          <a:ln w="25400">
            <a:noFill/>
            <a:miter lim="800000"/>
            <a:headEnd/>
            <a:tailEnd/>
          </a:ln>
        </p:spPr>
        <p:txBody>
          <a:bodyPr anchor="ctr"/>
          <a:lstStyle/>
          <a:p>
            <a:pPr algn="ctr" fontAlgn="base">
              <a:spcBef>
                <a:spcPct val="0"/>
              </a:spcBef>
              <a:spcAft>
                <a:spcPct val="0"/>
              </a:spcAft>
            </a:pPr>
            <a:endParaRPr lang="en-US">
              <a:solidFill>
                <a:srgbClr val="FFFFFF"/>
              </a:solidFill>
              <a:ea typeface="MS PGothic" pitchFamily="34" charset="-128"/>
            </a:endParaRPr>
          </a:p>
        </p:txBody>
      </p:sp>
      <p:sp>
        <p:nvSpPr>
          <p:cNvPr id="13" name="Subtitle 12"/>
          <p:cNvSpPr>
            <a:spLocks noGrp="1"/>
          </p:cNvSpPr>
          <p:nvPr>
            <p:ph type="subTitle" idx="1"/>
          </p:nvPr>
        </p:nvSpPr>
        <p:spPr>
          <a:xfrm>
            <a:off x="457200" y="1752600"/>
            <a:ext cx="8001000" cy="3352800"/>
          </a:xfrm>
        </p:spPr>
        <p:txBody>
          <a:bodyPr/>
          <a:lstStyle/>
          <a:p>
            <a:r>
              <a:rPr lang="en-US" b="1" dirty="0">
                <a:solidFill>
                  <a:srgbClr val="5E4821"/>
                </a:solidFill>
                <a:latin typeface="Cambria" pitchFamily="18" charset="0"/>
              </a:rPr>
              <a:t>An Economic Analysis of Eleven Blueprint Projects</a:t>
            </a:r>
            <a:endParaRPr lang="en-US" sz="2000" b="1" dirty="0" smtClean="0">
              <a:solidFill>
                <a:srgbClr val="5E4821"/>
              </a:solidFill>
              <a:latin typeface="Cambria" pitchFamily="18" charset="0"/>
            </a:endParaRPr>
          </a:p>
          <a:p>
            <a:endParaRPr lang="en-US" sz="1800" b="1" dirty="0" smtClean="0">
              <a:solidFill>
                <a:srgbClr val="5E4821"/>
              </a:solidFill>
              <a:latin typeface="Cambria" pitchFamily="18" charset="0"/>
            </a:endParaRPr>
          </a:p>
          <a:p>
            <a:r>
              <a:rPr lang="en-US" sz="1800" b="1" dirty="0" smtClean="0">
                <a:solidFill>
                  <a:srgbClr val="5E4821"/>
                </a:solidFill>
                <a:latin typeface="Cambria" pitchFamily="18" charset="0"/>
              </a:rPr>
              <a:t>By</a:t>
            </a:r>
            <a:r>
              <a:rPr lang="en-US" sz="1800" b="1" dirty="0">
                <a:solidFill>
                  <a:srgbClr val="5E4821"/>
                </a:solidFill>
                <a:latin typeface="Cambria" pitchFamily="18" charset="0"/>
              </a:rPr>
              <a:t>: </a:t>
            </a:r>
            <a:r>
              <a:rPr lang="en-US" sz="1800" b="1" dirty="0" err="1">
                <a:solidFill>
                  <a:srgbClr val="5E4821"/>
                </a:solidFill>
                <a:latin typeface="Cambria" pitchFamily="18" charset="0"/>
              </a:rPr>
              <a:t>Shuang</a:t>
            </a:r>
            <a:r>
              <a:rPr lang="en-US" sz="1800" b="1" dirty="0">
                <a:solidFill>
                  <a:srgbClr val="5E4821"/>
                </a:solidFill>
                <a:latin typeface="Cambria" pitchFamily="18" charset="0"/>
              </a:rPr>
              <a:t> Feng and Julie Harrington</a:t>
            </a:r>
          </a:p>
          <a:p>
            <a:r>
              <a:rPr lang="en-US" sz="1800" b="1" dirty="0" smtClean="0">
                <a:solidFill>
                  <a:srgbClr val="5E4821"/>
                </a:solidFill>
                <a:latin typeface="Cambria" pitchFamily="18" charset="0"/>
              </a:rPr>
              <a:t>Center </a:t>
            </a:r>
            <a:r>
              <a:rPr lang="en-US" sz="1800" b="1" dirty="0">
                <a:solidFill>
                  <a:srgbClr val="5E4821"/>
                </a:solidFill>
                <a:latin typeface="Cambria" pitchFamily="18" charset="0"/>
              </a:rPr>
              <a:t>for Economic Forecasting and </a:t>
            </a:r>
            <a:r>
              <a:rPr lang="en-US" sz="1800" b="1" dirty="0" smtClean="0">
                <a:solidFill>
                  <a:srgbClr val="5E4821"/>
                </a:solidFill>
                <a:latin typeface="Cambria" pitchFamily="18" charset="0"/>
              </a:rPr>
              <a:t>Analysis (CEFA) </a:t>
            </a:r>
          </a:p>
          <a:p>
            <a:r>
              <a:rPr lang="en-US" sz="1800" b="1" dirty="0" smtClean="0">
                <a:solidFill>
                  <a:srgbClr val="5E4821"/>
                </a:solidFill>
                <a:latin typeface="Cambria" pitchFamily="18" charset="0"/>
              </a:rPr>
              <a:t>Florida </a:t>
            </a:r>
            <a:r>
              <a:rPr lang="en-US" sz="1800" b="1" dirty="0">
                <a:solidFill>
                  <a:srgbClr val="5E4821"/>
                </a:solidFill>
                <a:latin typeface="Cambria" pitchFamily="18" charset="0"/>
              </a:rPr>
              <a:t>State </a:t>
            </a:r>
            <a:r>
              <a:rPr lang="en-US" sz="1800" b="1" dirty="0" smtClean="0">
                <a:solidFill>
                  <a:srgbClr val="5E4821"/>
                </a:solidFill>
                <a:latin typeface="Cambria" pitchFamily="18" charset="0"/>
              </a:rPr>
              <a:t>University</a:t>
            </a:r>
          </a:p>
          <a:p>
            <a:endParaRPr lang="en-US" sz="1800" b="1" dirty="0">
              <a:solidFill>
                <a:srgbClr val="5E4821"/>
              </a:solidFill>
              <a:latin typeface="Cambria" pitchFamily="18" charset="0"/>
            </a:endParaRPr>
          </a:p>
          <a:p>
            <a:r>
              <a:rPr lang="en-US" sz="1800" b="1" dirty="0" smtClean="0">
                <a:solidFill>
                  <a:srgbClr val="5E4821"/>
                </a:solidFill>
                <a:latin typeface="Cambria" pitchFamily="18" charset="0"/>
              </a:rPr>
              <a:t>For: The Blueprint Intergovernmental Agency</a:t>
            </a:r>
          </a:p>
          <a:p>
            <a:r>
              <a:rPr lang="en-US" sz="1800" b="1" dirty="0" smtClean="0">
                <a:solidFill>
                  <a:srgbClr val="5E4821"/>
                </a:solidFill>
                <a:latin typeface="Cambria" pitchFamily="18" charset="0"/>
              </a:rPr>
              <a:t>August 29, 2017</a:t>
            </a:r>
          </a:p>
          <a:p>
            <a:endParaRPr lang="en-US" sz="1800" b="1" dirty="0" smtClean="0">
              <a:solidFill>
                <a:srgbClr val="5E4821"/>
              </a:solidFill>
              <a:latin typeface="Cambria" pitchFamily="18" charset="0"/>
            </a:endParaRPr>
          </a:p>
        </p:txBody>
      </p:sp>
      <p:pic>
        <p:nvPicPr>
          <p:cNvPr id="10" name="Picture 1" descr="Description: C:\Users\Meredith Field\Documents\FCI\fcilogo_transparent.gif"/>
          <p:cNvPicPr>
            <a:picLocks noChangeAspect="1" noChangeArrowheads="1"/>
          </p:cNvPicPr>
          <p:nvPr/>
        </p:nvPicPr>
        <p:blipFill>
          <a:blip r:embed="rId2" cstate="print">
            <a:extLst>
              <a:ext uri="{28A0092B-C50C-407E-A947-70E740481C1C}">
                <a14:useLocalDpi xmlns:a14="http://schemas.microsoft.com/office/drawing/2010/main" val="0"/>
              </a:ext>
            </a:extLst>
          </a:blip>
          <a:srcRect r="70039"/>
          <a:stretch>
            <a:fillRect/>
          </a:stretch>
        </p:blipFill>
        <p:spPr bwMode="auto">
          <a:xfrm>
            <a:off x="13035703" y="29718000"/>
            <a:ext cx="1363133" cy="1066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24000" y="195374"/>
            <a:ext cx="6172200" cy="1077218"/>
          </a:xfrm>
          <a:prstGeom prst="rect">
            <a:avLst/>
          </a:prstGeom>
          <a:noFill/>
        </p:spPr>
        <p:txBody>
          <a:bodyPr wrap="square" rtlCol="0">
            <a:spAutoFit/>
          </a:bodyPr>
          <a:lstStyle/>
          <a:p>
            <a:pPr algn="ctr" fontAlgn="base">
              <a:spcBef>
                <a:spcPct val="0"/>
              </a:spcBef>
              <a:spcAft>
                <a:spcPct val="0"/>
              </a:spcAft>
            </a:pPr>
            <a:r>
              <a:rPr lang="en-US" sz="3200" b="1" dirty="0" smtClean="0">
                <a:solidFill>
                  <a:srgbClr val="5E4821"/>
                </a:solidFill>
                <a:latin typeface="Cambria" pitchFamily="18" charset="0"/>
                <a:ea typeface="MS PGothic" pitchFamily="34" charset="-128"/>
                <a:cs typeface="Calibri" pitchFamily="34" charset="0"/>
              </a:rPr>
              <a:t>FSU Center for Economic Forecasting and Analysis (CEFA)</a:t>
            </a:r>
            <a:endParaRPr lang="en-US" sz="3200" b="1" dirty="0">
              <a:solidFill>
                <a:srgbClr val="5E4821"/>
              </a:solidFill>
              <a:latin typeface="Cambria" pitchFamily="18" charset="0"/>
              <a:ea typeface="MS PGothic" pitchFamily="34" charset="-128"/>
              <a:cs typeface="Calibri" pitchFamily="34" charset="0"/>
            </a:endParaRPr>
          </a:p>
        </p:txBody>
      </p:sp>
      <p:sp>
        <p:nvSpPr>
          <p:cNvPr id="23" name="Rectangle 13"/>
          <p:cNvSpPr>
            <a:spLocks noChangeArrowheads="1"/>
          </p:cNvSpPr>
          <p:nvPr/>
        </p:nvSpPr>
        <p:spPr bwMode="auto">
          <a:xfrm>
            <a:off x="0" y="1524000"/>
            <a:ext cx="9144000" cy="73025"/>
          </a:xfrm>
          <a:prstGeom prst="rect">
            <a:avLst/>
          </a:prstGeom>
          <a:solidFill>
            <a:srgbClr val="5E4821"/>
          </a:solidFill>
          <a:ln w="25400">
            <a:noFill/>
            <a:miter lim="800000"/>
            <a:headEnd/>
            <a:tailEnd/>
          </a:ln>
        </p:spPr>
        <p:txBody>
          <a:bodyPr anchor="ctr"/>
          <a:lstStyle/>
          <a:p>
            <a:pPr algn="ctr" fontAlgn="base">
              <a:spcBef>
                <a:spcPct val="0"/>
              </a:spcBef>
              <a:spcAft>
                <a:spcPct val="0"/>
              </a:spcAft>
            </a:pPr>
            <a:endParaRPr lang="en-US">
              <a:solidFill>
                <a:srgbClr val="FFFFFF"/>
              </a:solidFill>
              <a:ea typeface="MS PGothic" pitchFamily="34" charset="-128"/>
            </a:endParaRPr>
          </a:p>
        </p:txBody>
      </p:sp>
      <p:sp>
        <p:nvSpPr>
          <p:cNvPr id="24" name="Rectangle 23"/>
          <p:cNvSpPr/>
          <p:nvPr/>
        </p:nvSpPr>
        <p:spPr>
          <a:xfrm>
            <a:off x="0" y="5791200"/>
            <a:ext cx="9144000" cy="730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MS PGothic" pitchFamily="34" charset="-128"/>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7549"/>
            <a:ext cx="1447800" cy="1447800"/>
          </a:xfrm>
          <a:prstGeom prst="rect">
            <a:avLst/>
          </a:prstGeom>
        </p:spPr>
      </p:pic>
      <p:pic>
        <p:nvPicPr>
          <p:cNvPr id="15" name="Picture 14"/>
          <p:cNvPicPr/>
          <p:nvPr/>
        </p:nvPicPr>
        <p:blipFill>
          <a:blip r:embed="rId4" cstate="print"/>
          <a:srcRect/>
          <a:stretch>
            <a:fillRect/>
          </a:stretch>
        </p:blipFill>
        <p:spPr bwMode="auto">
          <a:xfrm>
            <a:off x="152400" y="66043"/>
            <a:ext cx="1371600" cy="1335881"/>
          </a:xfrm>
          <a:prstGeom prst="rect">
            <a:avLst/>
          </a:prstGeom>
          <a:noFill/>
          <a:ln w="9525">
            <a:noFill/>
            <a:miter lim="800000"/>
            <a:headEnd/>
            <a:tailEnd/>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 y="5958840"/>
            <a:ext cx="822960" cy="822960"/>
          </a:xfrm>
          <a:prstGeom prst="rect">
            <a:avLst/>
          </a:prstGeom>
          <a:noFill/>
          <a:ln>
            <a:noFill/>
          </a:ln>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3720" t="6696" r="4018" b="2"/>
          <a:stretch>
            <a:fillRect/>
          </a:stretch>
        </p:blipFill>
        <p:spPr bwMode="auto">
          <a:xfrm>
            <a:off x="2743200" y="5958840"/>
            <a:ext cx="822960" cy="822960"/>
          </a:xfrm>
          <a:prstGeom prst="rect">
            <a:avLst/>
          </a:prstGeom>
          <a:noFill/>
          <a:ln>
            <a:noFill/>
          </a:ln>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6019800"/>
            <a:ext cx="3497659" cy="640080"/>
          </a:xfrm>
          <a:prstGeom prst="rect">
            <a:avLst/>
          </a:prstGeom>
          <a:noFill/>
        </p:spPr>
      </p:pic>
    </p:spTree>
    <p:extLst>
      <p:ext uri="{BB962C8B-B14F-4D97-AF65-F5344CB8AC3E}">
        <p14:creationId xmlns:p14="http://schemas.microsoft.com/office/powerpoint/2010/main" val="87813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solidFill>
                  <a:schemeClr val="accent6">
                    <a:lumMod val="75000"/>
                  </a:schemeClr>
                </a:solidFill>
                <a:latin typeface="Cambria" panose="02040503050406030204" pitchFamily="18" charset="0"/>
              </a:rPr>
              <a:t>Literature Review, cont.</a:t>
            </a:r>
            <a:endParaRPr lang="en-US" sz="24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457200" y="1905000"/>
            <a:ext cx="8229600" cy="4525963"/>
          </a:xfrm>
        </p:spPr>
        <p:txBody>
          <a:bodyPr>
            <a:normAutofit/>
          </a:bodyPr>
          <a:lstStyle/>
          <a:p>
            <a:pPr marL="0" indent="0" algn="just">
              <a:buNone/>
            </a:pPr>
            <a:r>
              <a:rPr lang="en-US" sz="1800" b="1" dirty="0">
                <a:solidFill>
                  <a:schemeClr val="accent6">
                    <a:lumMod val="75000"/>
                  </a:schemeClr>
                </a:solidFill>
                <a:latin typeface="Times New Roman" panose="02020603050405020304" pitchFamily="18" charset="0"/>
                <a:cs typeface="Times New Roman" panose="02020603050405020304" pitchFamily="18" charset="0"/>
              </a:rPr>
              <a:t>The Economic Impact Indicators of Infrastructure Development and Analysis Approaches</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marL="400050" lvl="1" indent="0" algn="just">
              <a:buNone/>
            </a:pP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marL="685800"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Two approaches to </a:t>
            </a:r>
            <a:r>
              <a:rPr lang="en-US" sz="1800" dirty="0">
                <a:solidFill>
                  <a:schemeClr val="accent6">
                    <a:lumMod val="75000"/>
                  </a:schemeClr>
                </a:solidFill>
                <a:latin typeface="Times New Roman" panose="02020603050405020304" pitchFamily="18" charset="0"/>
                <a:cs typeface="Times New Roman" panose="02020603050405020304" pitchFamily="18" charset="0"/>
              </a:rPr>
              <a:t>assessing the economic impacts: the micro-economic benefit cost analysis measured in net present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value </a:t>
            </a:r>
            <a:r>
              <a:rPr lang="en-US" sz="1800" dirty="0">
                <a:solidFill>
                  <a:schemeClr val="accent6">
                    <a:lumMod val="75000"/>
                  </a:schemeClr>
                </a:solidFill>
                <a:latin typeface="Times New Roman" panose="02020603050405020304" pitchFamily="18" charset="0"/>
                <a:cs typeface="Times New Roman" panose="02020603050405020304" pitchFamily="18" charset="0"/>
              </a:rPr>
              <a:t>(NPV) and the theory of clubs. </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marL="400050" lvl="1" indent="0" algn="just">
              <a:buNone/>
            </a:pPr>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a:p>
            <a:pPr marL="685800"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 distorted </a:t>
            </a:r>
            <a:r>
              <a:rPr lang="en-US" sz="1800" dirty="0">
                <a:solidFill>
                  <a:schemeClr val="accent6">
                    <a:lumMod val="75000"/>
                  </a:schemeClr>
                </a:solidFill>
                <a:latin typeface="Times New Roman" panose="02020603050405020304" pitchFamily="18" charset="0"/>
                <a:cs typeface="Times New Roman" panose="02020603050405020304" pitchFamily="18" charset="0"/>
              </a:rPr>
              <a:t>rate of return and difficulty in measuring externalities by benefit-cost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analyses.</a:t>
            </a:r>
          </a:p>
          <a:p>
            <a:pPr marL="685800"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a:t>
            </a:r>
            <a:r>
              <a:rPr lang="en-US" sz="1800" dirty="0">
                <a:solidFill>
                  <a:schemeClr val="accent6">
                    <a:lumMod val="75000"/>
                  </a:schemeClr>
                </a:solidFill>
                <a:latin typeface="Times New Roman" panose="02020603050405020304" pitchFamily="18" charset="0"/>
                <a:cs typeface="Times New Roman" panose="02020603050405020304" pitchFamily="18" charset="0"/>
              </a:rPr>
              <a:t>theory of clubs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is </a:t>
            </a:r>
            <a:r>
              <a:rPr lang="en-US" sz="1800" dirty="0">
                <a:solidFill>
                  <a:schemeClr val="accent6">
                    <a:lumMod val="75000"/>
                  </a:schemeClr>
                </a:solidFill>
                <a:latin typeface="Times New Roman" panose="02020603050405020304" pitchFamily="18" charset="0"/>
                <a:cs typeface="Times New Roman" panose="02020603050405020304" pitchFamily="18" charset="0"/>
              </a:rPr>
              <a:t>usually pronounced in the field of utilities and infrastructure for pricing and assessing the optimal level. </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589520" y="350520"/>
            <a:ext cx="1097280" cy="1097280"/>
          </a:xfrm>
          <a:prstGeom prst="rect">
            <a:avLst/>
          </a:prstGeom>
          <a:noFill/>
          <a:ln>
            <a:noFill/>
          </a:ln>
        </p:spPr>
      </p:pic>
    </p:spTree>
    <p:extLst>
      <p:ext uri="{BB962C8B-B14F-4D97-AF65-F5344CB8AC3E}">
        <p14:creationId xmlns:p14="http://schemas.microsoft.com/office/powerpoint/2010/main" val="2344895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solidFill>
                  <a:schemeClr val="accent6">
                    <a:lumMod val="75000"/>
                  </a:schemeClr>
                </a:solidFill>
                <a:latin typeface="Cambria" panose="02040503050406030204" pitchFamily="18" charset="0"/>
              </a:rPr>
              <a:t>Literature Review, cont</a:t>
            </a:r>
            <a:r>
              <a:rPr lang="en-US" sz="2400" b="1" dirty="0">
                <a:solidFill>
                  <a:schemeClr val="accent6">
                    <a:lumMod val="75000"/>
                  </a:schemeClr>
                </a:solidFill>
                <a:latin typeface="Cambria" panose="02040503050406030204" pitchFamily="18" charset="0"/>
              </a:rPr>
              <a:t>.</a:t>
            </a:r>
          </a:p>
        </p:txBody>
      </p:sp>
      <p:sp>
        <p:nvSpPr>
          <p:cNvPr id="3" name="Content Placeholder 2"/>
          <p:cNvSpPr>
            <a:spLocks noGrp="1"/>
          </p:cNvSpPr>
          <p:nvPr>
            <p:ph idx="1"/>
          </p:nvPr>
        </p:nvSpPr>
        <p:spPr>
          <a:xfrm>
            <a:off x="523687" y="1828800"/>
            <a:ext cx="8229600" cy="4525963"/>
          </a:xfrm>
        </p:spPr>
        <p:txBody>
          <a:bodyPr>
            <a:normAutofit/>
          </a:bodyPr>
          <a:lstStyle/>
          <a:p>
            <a:pPr marL="0" indent="0" algn="just">
              <a:buNone/>
            </a:pPr>
            <a:r>
              <a:rPr lang="en-US" sz="1800" b="1" dirty="0">
                <a:solidFill>
                  <a:schemeClr val="accent6">
                    <a:lumMod val="75000"/>
                  </a:schemeClr>
                </a:solidFill>
                <a:latin typeface="Times New Roman" panose="02020603050405020304" pitchFamily="18" charset="0"/>
                <a:cs typeface="Times New Roman" panose="02020603050405020304" pitchFamily="18" charset="0"/>
              </a:rPr>
              <a:t>Models in Multiple-Criteria Decision </a:t>
            </a: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Analysis</a:t>
            </a:r>
          </a:p>
          <a:p>
            <a:pPr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 </a:t>
            </a:r>
            <a:r>
              <a:rPr lang="en-US" sz="1800" dirty="0">
                <a:solidFill>
                  <a:schemeClr val="accent6">
                    <a:lumMod val="75000"/>
                  </a:schemeClr>
                </a:solidFill>
                <a:latin typeface="Times New Roman" panose="02020603050405020304" pitchFamily="18" charset="0"/>
                <a:cs typeface="Times New Roman" panose="02020603050405020304" pitchFamily="18" charset="0"/>
              </a:rPr>
              <a:t>sub-discipline of operations research that explicitly evaluates multiple conflicting criteria in decision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making</a:t>
            </a:r>
          </a:p>
          <a:p>
            <a:pPr lvl="1"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Structuring </a:t>
            </a:r>
            <a:r>
              <a:rPr lang="en-US" sz="1800" dirty="0">
                <a:solidFill>
                  <a:schemeClr val="accent6">
                    <a:lumMod val="75000"/>
                  </a:schemeClr>
                </a:solidFill>
                <a:latin typeface="Times New Roman" panose="02020603050405020304" pitchFamily="18" charset="0"/>
                <a:cs typeface="Times New Roman" panose="02020603050405020304" pitchFamily="18" charset="0"/>
              </a:rPr>
              <a:t>and solving decision and planning problems involving multiple criteria</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t>
            </a:r>
          </a:p>
          <a:p>
            <a:pPr lvl="1"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Two types of problems</a:t>
            </a:r>
          </a:p>
          <a:p>
            <a:pPr lvl="2" algn="just"/>
            <a:r>
              <a:rPr lang="en-US" sz="1800" b="1" i="1" dirty="0" smtClean="0">
                <a:solidFill>
                  <a:schemeClr val="accent6">
                    <a:lumMod val="75000"/>
                  </a:schemeClr>
                </a:solidFill>
                <a:latin typeface="Times New Roman" panose="02020603050405020304" pitchFamily="18" charset="0"/>
                <a:cs typeface="Times New Roman" panose="02020603050405020304" pitchFamily="18" charset="0"/>
              </a:rPr>
              <a:t>Multiple-criteria </a:t>
            </a:r>
            <a:r>
              <a:rPr lang="en-US" sz="1800" b="1" i="1" dirty="0">
                <a:solidFill>
                  <a:schemeClr val="accent6">
                    <a:lumMod val="75000"/>
                  </a:schemeClr>
                </a:solidFill>
                <a:latin typeface="Times New Roman" panose="02020603050405020304" pitchFamily="18" charset="0"/>
                <a:cs typeface="Times New Roman" panose="02020603050405020304" pitchFamily="18" charset="0"/>
              </a:rPr>
              <a:t>evaluation (MCE) </a:t>
            </a:r>
            <a:r>
              <a:rPr lang="en-US" sz="1800" b="1" i="1" dirty="0" smtClean="0">
                <a:solidFill>
                  <a:schemeClr val="accent6">
                    <a:lumMod val="75000"/>
                  </a:schemeClr>
                </a:solidFill>
                <a:latin typeface="Times New Roman" panose="02020603050405020304" pitchFamily="18" charset="0"/>
                <a:cs typeface="Times New Roman" panose="02020603050405020304" pitchFamily="18" charset="0"/>
              </a:rPr>
              <a:t>problems</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a </a:t>
            </a:r>
            <a:r>
              <a:rPr lang="en-US" sz="1800" dirty="0">
                <a:solidFill>
                  <a:schemeClr val="accent6">
                    <a:lumMod val="75000"/>
                  </a:schemeClr>
                </a:solidFill>
                <a:latin typeface="Times New Roman" panose="02020603050405020304" pitchFamily="18" charset="0"/>
                <a:cs typeface="Times New Roman" panose="02020603050405020304" pitchFamily="18" charset="0"/>
              </a:rPr>
              <a:t>finite number of alternatives represented by performance in multiple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criteria</a:t>
            </a:r>
          </a:p>
          <a:p>
            <a:pPr lvl="2"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Multiple-criteria </a:t>
            </a:r>
            <a:r>
              <a:rPr lang="en-US" sz="1800" dirty="0">
                <a:solidFill>
                  <a:schemeClr val="accent6">
                    <a:lumMod val="75000"/>
                  </a:schemeClr>
                </a:solidFill>
                <a:latin typeface="Times New Roman" panose="02020603050405020304" pitchFamily="18" charset="0"/>
                <a:cs typeface="Times New Roman" panose="02020603050405020304" pitchFamily="18" charset="0"/>
              </a:rPr>
              <a:t>design in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nature: alternatives </a:t>
            </a:r>
            <a:r>
              <a:rPr lang="en-US" sz="1800" dirty="0">
                <a:solidFill>
                  <a:schemeClr val="accent6">
                    <a:lumMod val="75000"/>
                  </a:schemeClr>
                </a:solidFill>
                <a:latin typeface="Times New Roman" panose="02020603050405020304" pitchFamily="18" charset="0"/>
                <a:cs typeface="Times New Roman" panose="02020603050405020304" pitchFamily="18" charset="0"/>
              </a:rPr>
              <a:t>are not explicitly known but can be found by solving a mathematical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model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3136046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381000"/>
            <a:ext cx="5303520" cy="1143000"/>
          </a:xfrm>
        </p:spPr>
        <p:txBody>
          <a:bodyPr>
            <a:normAutofit/>
          </a:bodyPr>
          <a:lstStyle/>
          <a:p>
            <a:r>
              <a:rPr lang="en-US" sz="2400" b="1" dirty="0" smtClean="0">
                <a:solidFill>
                  <a:schemeClr val="accent6">
                    <a:lumMod val="75000"/>
                  </a:schemeClr>
                </a:solidFill>
                <a:latin typeface="Cambria" panose="02040503050406030204" pitchFamily="18" charset="0"/>
              </a:rPr>
              <a:t>The Commonly-Used Indicators of </a:t>
            </a:r>
            <a:r>
              <a:rPr lang="en-US" sz="2400" b="1" dirty="0">
                <a:solidFill>
                  <a:schemeClr val="accent6">
                    <a:lumMod val="75000"/>
                  </a:schemeClr>
                </a:solidFill>
                <a:latin typeface="Cambria" panose="02040503050406030204" pitchFamily="18" charset="0"/>
              </a:rPr>
              <a:t>Economic </a:t>
            </a:r>
            <a:r>
              <a:rPr lang="en-US" sz="2400" b="1" dirty="0" smtClean="0">
                <a:solidFill>
                  <a:schemeClr val="accent6">
                    <a:lumMod val="75000"/>
                  </a:schemeClr>
                </a:solidFill>
                <a:latin typeface="Cambria" panose="02040503050406030204" pitchFamily="18" charset="0"/>
              </a:rPr>
              <a:t> Impacts</a:t>
            </a:r>
            <a:endParaRPr lang="en-US" sz="2400" b="1" dirty="0">
              <a:solidFill>
                <a:schemeClr val="accent6">
                  <a:lumMod val="75000"/>
                </a:schemeClr>
              </a:solidFill>
              <a:latin typeface="Cambria" panose="0204050305040603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0632052"/>
              </p:ext>
            </p:extLst>
          </p:nvPr>
        </p:nvGraphicFramePr>
        <p:xfrm>
          <a:off x="465909" y="1752600"/>
          <a:ext cx="8229600" cy="4114800"/>
        </p:xfrm>
        <a:graphic>
          <a:graphicData uri="http://schemas.openxmlformats.org/drawingml/2006/table">
            <a:tbl>
              <a:tblPr firstRow="1" bandRow="1" bandCol="1">
                <a:tableStyleId>{912C8C85-51F0-491E-9774-3900AFEF0FD7}</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574339">
                <a:tc>
                  <a:txBody>
                    <a:bodyPr/>
                    <a:lstStyle/>
                    <a:p>
                      <a:pPr algn="ctr"/>
                      <a:r>
                        <a:rPr lang="en-US" sz="1400" dirty="0" smtClean="0">
                          <a:latin typeface="Cambria" panose="02040503050406030204" pitchFamily="18" charset="0"/>
                        </a:rPr>
                        <a:t>Impacts</a:t>
                      </a:r>
                      <a:endParaRPr lang="en-US" sz="1400" dirty="0">
                        <a:latin typeface="Cambria" panose="02040503050406030204" pitchFamily="18" charset="0"/>
                      </a:endParaRPr>
                    </a:p>
                  </a:txBody>
                  <a:tcPr marL="91439" marR="91439" anchor="ctr"/>
                </a:tc>
                <a:tc>
                  <a:txBody>
                    <a:bodyPr/>
                    <a:lstStyle/>
                    <a:p>
                      <a:pPr algn="ctr"/>
                      <a:r>
                        <a:rPr lang="en-US" sz="1400" dirty="0" smtClean="0">
                          <a:latin typeface="Cambria" panose="02040503050406030204" pitchFamily="18" charset="0"/>
                        </a:rPr>
                        <a:t>Indicators</a:t>
                      </a:r>
                      <a:endParaRPr lang="en-US" sz="1400" dirty="0">
                        <a:latin typeface="Cambria" panose="02040503050406030204" pitchFamily="18" charset="0"/>
                      </a:endParaRPr>
                    </a:p>
                  </a:txBody>
                  <a:tcPr marL="91439" marR="91439" anchor="ctr"/>
                </a:tc>
                <a:extLst>
                  <a:ext uri="{0D108BD9-81ED-4DB2-BD59-A6C34878D82A}">
                    <a16:rowId xmlns:a16="http://schemas.microsoft.com/office/drawing/2014/main" xmlns="" val="10000"/>
                  </a:ext>
                </a:extLst>
              </a:tr>
              <a:tr h="708086">
                <a:tc>
                  <a:txBody>
                    <a:bodyPr/>
                    <a:lstStyle/>
                    <a:p>
                      <a:pPr algn="l"/>
                      <a:r>
                        <a:rPr lang="en-US" sz="1200" dirty="0" smtClean="0">
                          <a:solidFill>
                            <a:schemeClr val="accent6">
                              <a:lumMod val="75000"/>
                            </a:schemeClr>
                          </a:solidFill>
                          <a:latin typeface="Cambria" panose="02040503050406030204" pitchFamily="18" charset="0"/>
                        </a:rPr>
                        <a:t>Direct Impacts: The</a:t>
                      </a:r>
                      <a:r>
                        <a:rPr lang="en-US" sz="1200" baseline="0" dirty="0" smtClean="0">
                          <a:solidFill>
                            <a:schemeClr val="accent6">
                              <a:lumMod val="75000"/>
                            </a:schemeClr>
                          </a:solidFill>
                          <a:latin typeface="Cambria" panose="02040503050406030204" pitchFamily="18" charset="0"/>
                        </a:rPr>
                        <a:t> job or economic activity that is solely associated with construction or operation</a:t>
                      </a:r>
                      <a:endParaRPr lang="en-US" sz="1200" dirty="0">
                        <a:solidFill>
                          <a:schemeClr val="accent6">
                            <a:lumMod val="75000"/>
                          </a:schemeClr>
                        </a:solidFill>
                        <a:latin typeface="Cambria" panose="02040503050406030204" pitchFamily="18" charset="0"/>
                      </a:endParaRPr>
                    </a:p>
                  </a:txBody>
                  <a:tcPr marL="91439" marR="91439" anchor="ctr"/>
                </a:tc>
                <a:tc>
                  <a:txBody>
                    <a:bodyPr/>
                    <a:lstStyle/>
                    <a:p>
                      <a:pPr algn="l"/>
                      <a:r>
                        <a:rPr lang="en-US" sz="1200" dirty="0" smtClean="0">
                          <a:solidFill>
                            <a:schemeClr val="accent6">
                              <a:lumMod val="75000"/>
                            </a:schemeClr>
                          </a:solidFill>
                          <a:latin typeface="Cambria" panose="02040503050406030204" pitchFamily="18" charset="0"/>
                        </a:rPr>
                        <a:t>Job</a:t>
                      </a:r>
                      <a:r>
                        <a:rPr lang="en-US" sz="1200" baseline="0" dirty="0" smtClean="0">
                          <a:solidFill>
                            <a:schemeClr val="accent6">
                              <a:lumMod val="75000"/>
                            </a:schemeClr>
                          </a:solidFill>
                          <a:latin typeface="Cambria" panose="02040503050406030204" pitchFamily="18" charset="0"/>
                        </a:rPr>
                        <a:t> creation and cost (negative benefits)</a:t>
                      </a:r>
                      <a:endParaRPr lang="en-US" sz="1200" dirty="0">
                        <a:solidFill>
                          <a:schemeClr val="accent6">
                            <a:lumMod val="75000"/>
                          </a:schemeClr>
                        </a:solidFill>
                        <a:latin typeface="Cambria" panose="02040503050406030204" pitchFamily="18" charset="0"/>
                      </a:endParaRPr>
                    </a:p>
                  </a:txBody>
                  <a:tcPr marL="91439" marR="91439" anchor="ctr"/>
                </a:tc>
                <a:extLst>
                  <a:ext uri="{0D108BD9-81ED-4DB2-BD59-A6C34878D82A}">
                    <a16:rowId xmlns:a16="http://schemas.microsoft.com/office/drawing/2014/main" xmlns="" val="10001"/>
                  </a:ext>
                </a:extLst>
              </a:tr>
              <a:tr h="1841039">
                <a:tc>
                  <a:txBody>
                    <a:bodyPr/>
                    <a:lstStyle/>
                    <a:p>
                      <a:pPr algn="l"/>
                      <a:r>
                        <a:rPr lang="en-US" sz="1200" dirty="0" smtClean="0">
                          <a:solidFill>
                            <a:schemeClr val="accent6">
                              <a:lumMod val="75000"/>
                            </a:schemeClr>
                          </a:solidFill>
                          <a:latin typeface="Cambria" panose="02040503050406030204" pitchFamily="18" charset="0"/>
                        </a:rPr>
                        <a:t>Indirect</a:t>
                      </a:r>
                      <a:r>
                        <a:rPr lang="en-US" sz="1200" baseline="0" dirty="0" smtClean="0">
                          <a:solidFill>
                            <a:schemeClr val="accent6">
                              <a:lumMod val="75000"/>
                            </a:schemeClr>
                          </a:solidFill>
                          <a:latin typeface="Cambria" panose="02040503050406030204" pitchFamily="18" charset="0"/>
                        </a:rPr>
                        <a:t> Impacts: The additional economic benefits (either in the form of spending or jobs) resulting from the accumulated additional value generated by direct impacts, either through construction or operation spending, or from spending that occurred as a result of an resident’s expenditure</a:t>
                      </a:r>
                      <a:endParaRPr lang="en-US" sz="1200" dirty="0">
                        <a:solidFill>
                          <a:schemeClr val="accent6">
                            <a:lumMod val="75000"/>
                          </a:schemeClr>
                        </a:solidFill>
                        <a:latin typeface="Cambria" panose="02040503050406030204" pitchFamily="18" charset="0"/>
                      </a:endParaRPr>
                    </a:p>
                  </a:txBody>
                  <a:tcPr marL="91439" marR="91439" anchor="ctr"/>
                </a:tc>
                <a:tc>
                  <a:txBody>
                    <a:bodyPr/>
                    <a:lstStyle/>
                    <a:p>
                      <a:pPr algn="l"/>
                      <a:r>
                        <a:rPr lang="en-US" sz="1200" dirty="0" smtClean="0">
                          <a:solidFill>
                            <a:schemeClr val="accent6">
                              <a:lumMod val="75000"/>
                            </a:schemeClr>
                          </a:solidFill>
                          <a:latin typeface="Cambria" panose="02040503050406030204" pitchFamily="18" charset="0"/>
                        </a:rPr>
                        <a:t>Job creation</a:t>
                      </a:r>
                      <a:r>
                        <a:rPr lang="en-US" sz="1200" baseline="0" dirty="0" smtClean="0">
                          <a:solidFill>
                            <a:schemeClr val="accent6">
                              <a:lumMod val="75000"/>
                            </a:schemeClr>
                          </a:solidFill>
                          <a:latin typeface="Cambria" panose="02040503050406030204" pitchFamily="18" charset="0"/>
                        </a:rPr>
                        <a:t> and expenditure (commercial development)</a:t>
                      </a:r>
                      <a:endParaRPr lang="en-US" sz="1200" dirty="0">
                        <a:solidFill>
                          <a:schemeClr val="accent6">
                            <a:lumMod val="75000"/>
                          </a:schemeClr>
                        </a:solidFill>
                        <a:latin typeface="Cambria" panose="02040503050406030204" pitchFamily="18" charset="0"/>
                      </a:endParaRPr>
                    </a:p>
                  </a:txBody>
                  <a:tcPr marL="91439" marR="91439" anchor="ctr"/>
                </a:tc>
                <a:extLst>
                  <a:ext uri="{0D108BD9-81ED-4DB2-BD59-A6C34878D82A}">
                    <a16:rowId xmlns:a16="http://schemas.microsoft.com/office/drawing/2014/main" xmlns="" val="10002"/>
                  </a:ext>
                </a:extLst>
              </a:tr>
              <a:tr h="991336">
                <a:tc>
                  <a:txBody>
                    <a:bodyPr/>
                    <a:lstStyle/>
                    <a:p>
                      <a:pPr algn="l"/>
                      <a:r>
                        <a:rPr lang="en-US" sz="1200" dirty="0" smtClean="0">
                          <a:solidFill>
                            <a:schemeClr val="accent6">
                              <a:lumMod val="75000"/>
                            </a:schemeClr>
                          </a:solidFill>
                          <a:latin typeface="Cambria" panose="02040503050406030204" pitchFamily="18" charset="0"/>
                        </a:rPr>
                        <a:t>Ongoing (Induced)</a:t>
                      </a:r>
                      <a:r>
                        <a:rPr lang="en-US" sz="1200" baseline="0" dirty="0" smtClean="0">
                          <a:solidFill>
                            <a:schemeClr val="accent6">
                              <a:lumMod val="75000"/>
                            </a:schemeClr>
                          </a:solidFill>
                          <a:latin typeface="Cambria" panose="02040503050406030204" pitchFamily="18" charset="0"/>
                        </a:rPr>
                        <a:t> Impacts: The impacts results from residents and visitors who pay taxes and buy locally produced goods and services</a:t>
                      </a:r>
                      <a:endParaRPr lang="en-US" sz="1200" dirty="0">
                        <a:solidFill>
                          <a:schemeClr val="accent6">
                            <a:lumMod val="75000"/>
                          </a:schemeClr>
                        </a:solidFill>
                        <a:latin typeface="Cambria" panose="02040503050406030204" pitchFamily="18" charset="0"/>
                      </a:endParaRPr>
                    </a:p>
                  </a:txBody>
                  <a:tcPr marL="91439" marR="91439" anchor="ctr"/>
                </a:tc>
                <a:tc>
                  <a:txBody>
                    <a:bodyPr/>
                    <a:lstStyle/>
                    <a:p>
                      <a:pPr algn="l"/>
                      <a:r>
                        <a:rPr lang="en-US" sz="1200" dirty="0" smtClean="0">
                          <a:solidFill>
                            <a:schemeClr val="accent6">
                              <a:lumMod val="75000"/>
                            </a:schemeClr>
                          </a:solidFill>
                          <a:latin typeface="Cambria" panose="02040503050406030204" pitchFamily="18" charset="0"/>
                        </a:rPr>
                        <a:t>Improved</a:t>
                      </a:r>
                      <a:r>
                        <a:rPr lang="en-US" sz="1200" baseline="0" dirty="0" smtClean="0">
                          <a:solidFill>
                            <a:schemeClr val="accent6">
                              <a:lumMod val="75000"/>
                            </a:schemeClr>
                          </a:solidFill>
                          <a:latin typeface="Cambria" panose="02040503050406030204" pitchFamily="18" charset="0"/>
                        </a:rPr>
                        <a:t> or taxable property values, expenditure (commercial development), and job creation</a:t>
                      </a:r>
                      <a:endParaRPr lang="en-US" sz="1200" dirty="0">
                        <a:solidFill>
                          <a:schemeClr val="accent6">
                            <a:lumMod val="75000"/>
                          </a:schemeClr>
                        </a:solidFill>
                        <a:latin typeface="Cambria" panose="02040503050406030204" pitchFamily="18" charset="0"/>
                      </a:endParaRPr>
                    </a:p>
                  </a:txBody>
                  <a:tcPr marL="91439" marR="91439" anchor="ctr"/>
                </a:tc>
                <a:extLst>
                  <a:ext uri="{0D108BD9-81ED-4DB2-BD59-A6C34878D82A}">
                    <a16:rowId xmlns:a16="http://schemas.microsoft.com/office/drawing/2014/main" xmlns="" val="10003"/>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4166601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80" y="381000"/>
            <a:ext cx="6492240" cy="1143000"/>
          </a:xfrm>
        </p:spPr>
        <p:txBody>
          <a:bodyPr>
            <a:noAutofit/>
          </a:bodyPr>
          <a:lstStyle/>
          <a:p>
            <a:r>
              <a:rPr lang="en-US" sz="2000" b="1" dirty="0">
                <a:solidFill>
                  <a:schemeClr val="accent6">
                    <a:lumMod val="75000"/>
                  </a:schemeClr>
                </a:solidFill>
                <a:latin typeface="Cambria" panose="02040503050406030204" pitchFamily="18" charset="0"/>
              </a:rPr>
              <a:t>The Structure of the Guide to the Economics of Infrastructure Investment in Schanzenbach, Nunn, and Nantz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0524032"/>
              </p:ext>
            </p:extLst>
          </p:nvPr>
        </p:nvGraphicFramePr>
        <p:xfrm>
          <a:off x="457200" y="1752600"/>
          <a:ext cx="8229600" cy="4800600"/>
        </p:xfrm>
        <a:graphic>
          <a:graphicData uri="http://schemas.openxmlformats.org/drawingml/2006/table">
            <a:tbl>
              <a:tblPr firstRow="1" firstCol="1" bandRow="1" bandCol="1">
                <a:tableStyleId>{912C8C85-51F0-491E-9774-3900AFEF0FD7}</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0">
                <a:tc>
                  <a:txBody>
                    <a:bodyPr/>
                    <a:lstStyle/>
                    <a:p>
                      <a:pPr marL="0" marR="0" algn="ctr">
                        <a:lnSpc>
                          <a:spcPct val="115000"/>
                        </a:lnSpc>
                        <a:spcBef>
                          <a:spcPts val="0"/>
                        </a:spcBef>
                        <a:spcAft>
                          <a:spcPts val="0"/>
                        </a:spcAft>
                      </a:pPr>
                      <a:r>
                        <a:rPr lang="en-US" sz="1400" dirty="0">
                          <a:effectLst/>
                          <a:latin typeface="Cambria" panose="02040503050406030204" pitchFamily="18" charset="0"/>
                        </a:rPr>
                        <a:t>Questions</a:t>
                      </a:r>
                      <a:endParaRPr lang="en-US" sz="14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Factors</a:t>
                      </a:r>
                      <a:endParaRPr lang="en-US" sz="14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Example Factors</a:t>
                      </a:r>
                      <a:endParaRPr lang="en-US" sz="1400" dirty="0">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Why should we invest in infrastructure?</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Productivity growth has diminished and interest rates have fallen</a:t>
                      </a:r>
                    </a:p>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Infrastructure deficits have become large</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The magnitude of the economic returns to successful projects</a:t>
                      </a:r>
                    </a:p>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The share of spending that goes to less productivity projects </a:t>
                      </a:r>
                    </a:p>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Depreciation rate</a:t>
                      </a:r>
                    </a:p>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The share of spending that simply replaces previously planned by government</a:t>
                      </a:r>
                    </a:p>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The Fed. interest on borrowing</a:t>
                      </a:r>
                    </a:p>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The stimulus effects on the economy</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What projects should be selected?</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A role of government</a:t>
                      </a:r>
                    </a:p>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Benefits exceed costs </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Benefits including housing, transportation, health benefits</a:t>
                      </a:r>
                    </a:p>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Costs including costs to repair and maintain, and time span</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2"/>
                  </a:ext>
                </a:extLst>
              </a:tr>
              <a:tr h="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Who should decide?</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A given level of government</a:t>
                      </a:r>
                    </a:p>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Insulate decisions from political pressure where possible</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342900" marR="0" lvl="0" indent="-342900">
                        <a:lnSpc>
                          <a:spcPct val="115000"/>
                        </a:lnSpc>
                        <a:spcBef>
                          <a:spcPts val="0"/>
                        </a:spcBef>
                        <a:spcAft>
                          <a:spcPts val="0"/>
                        </a:spcAft>
                        <a:buFont typeface="Wingdings"/>
                        <a:buChar char=""/>
                      </a:pPr>
                      <a:r>
                        <a:rPr lang="en-US" sz="1200" dirty="0">
                          <a:solidFill>
                            <a:schemeClr val="accent6">
                              <a:lumMod val="75000"/>
                            </a:schemeClr>
                          </a:solidFill>
                          <a:effectLst/>
                          <a:latin typeface="Cambria" panose="02040503050406030204" pitchFamily="18" charset="0"/>
                        </a:rPr>
                        <a:t>Local and/or  state government</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3"/>
                  </a:ext>
                </a:extLst>
              </a:tr>
              <a:tr h="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How should infrastructure investment be paid for?</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gridSpan="2">
                  <a:txBody>
                    <a:bodyPr/>
                    <a:lstStyle/>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Implement user fees</a:t>
                      </a:r>
                    </a:p>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Tax</a:t>
                      </a:r>
                    </a:p>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Government debt</a:t>
                      </a:r>
                    </a:p>
                    <a:p>
                      <a:pPr marL="342900" marR="0" lvl="0" indent="-342900">
                        <a:lnSpc>
                          <a:spcPct val="115000"/>
                        </a:lnSpc>
                        <a:spcBef>
                          <a:spcPts val="0"/>
                        </a:spcBef>
                        <a:spcAft>
                          <a:spcPts val="0"/>
                        </a:spcAft>
                        <a:buFont typeface="Symbol"/>
                        <a:buChar char=""/>
                      </a:pPr>
                      <a:r>
                        <a:rPr lang="en-US" sz="1200" dirty="0">
                          <a:solidFill>
                            <a:schemeClr val="accent6">
                              <a:lumMod val="75000"/>
                            </a:schemeClr>
                          </a:solidFill>
                          <a:effectLst/>
                          <a:latin typeface="Cambria" panose="02040503050406030204" pitchFamily="18" charset="0"/>
                        </a:rPr>
                        <a:t>Public-Private Partnerships (PPPs)</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0004"/>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 y="274320"/>
            <a:ext cx="1097280" cy="109728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1304108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solidFill>
                  <a:schemeClr val="accent6">
                    <a:lumMod val="75000"/>
                  </a:schemeClr>
                </a:solidFill>
                <a:latin typeface="Cambria" panose="02040503050406030204" pitchFamily="18" charset="0"/>
              </a:rPr>
              <a:t>The Multi-Attribute Utility (MAU) Model</a:t>
            </a:r>
            <a:endParaRPr lang="en-US" sz="24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459210" y="1828800"/>
            <a:ext cx="8229600" cy="4525963"/>
          </a:xfrm>
        </p:spPr>
        <p:txBody>
          <a:bodyPr>
            <a:normAutofit/>
          </a:bodyPr>
          <a:lstStyle/>
          <a:p>
            <a:pPr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Multi-Attribute </a:t>
            </a:r>
            <a:r>
              <a:rPr lang="en-US" sz="1800" dirty="0">
                <a:solidFill>
                  <a:schemeClr val="accent6">
                    <a:lumMod val="75000"/>
                  </a:schemeClr>
                </a:solidFill>
                <a:latin typeface="Times New Roman" panose="02020603050405020304" pitchFamily="18" charset="0"/>
                <a:cs typeface="Times New Roman" panose="02020603050405020304" pitchFamily="18" charset="0"/>
              </a:rPr>
              <a:t>Utility (MAU) analysis: a well-established decision analysis method that specifically addresses how to compute the overall score, or utility, of each project (alternative) under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consideration</a:t>
            </a:r>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a:p>
            <a:pPr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Four </a:t>
            </a:r>
            <a:r>
              <a:rPr lang="en-US" sz="1800" dirty="0">
                <a:solidFill>
                  <a:schemeClr val="accent6">
                    <a:lumMod val="75000"/>
                  </a:schemeClr>
                </a:solidFill>
                <a:latin typeface="Times New Roman" panose="02020603050405020304" pitchFamily="18" charset="0"/>
                <a:cs typeface="Times New Roman" panose="02020603050405020304" pitchFamily="18" charset="0"/>
              </a:rPr>
              <a:t>steps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required:</a:t>
            </a:r>
          </a:p>
          <a:p>
            <a:pPr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marL="457200" lvl="1" indent="0" algn="just">
              <a:buNone/>
            </a:pPr>
            <a:r>
              <a:rPr lang="en-US" sz="1800" dirty="0">
                <a:solidFill>
                  <a:schemeClr val="accent6">
                    <a:lumMod val="75000"/>
                  </a:schemeClr>
                </a:solidFill>
                <a:latin typeface="Times New Roman" panose="02020603050405020304" pitchFamily="18" charset="0"/>
                <a:cs typeface="Times New Roman" panose="02020603050405020304" pitchFamily="18" charset="0"/>
              </a:rPr>
              <a:t>1. Establishing a set of evaluation criteria, dividing the criteria among a set of categories</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t>
            </a:r>
          </a:p>
          <a:p>
            <a:pPr marL="457200" lvl="1" indent="0" algn="just">
              <a:buNone/>
            </a:pPr>
            <a:r>
              <a:rPr lang="en-US" sz="1800" dirty="0">
                <a:solidFill>
                  <a:schemeClr val="accent6">
                    <a:lumMod val="75000"/>
                  </a:schemeClr>
                </a:solidFill>
                <a:latin typeface="Times New Roman" panose="02020603050405020304" pitchFamily="18" charset="0"/>
                <a:cs typeface="Times New Roman" panose="02020603050405020304" pitchFamily="18" charset="0"/>
              </a:rPr>
              <a:t>2. Determining a scheme for scoring projects compared to the evaluation model.</a:t>
            </a:r>
          </a:p>
          <a:p>
            <a:pPr marL="457200" lvl="1" indent="0" algn="just">
              <a:buNone/>
            </a:pPr>
            <a:r>
              <a:rPr lang="en-US" sz="1800" dirty="0">
                <a:solidFill>
                  <a:schemeClr val="accent6">
                    <a:lumMod val="75000"/>
                  </a:schemeClr>
                </a:solidFill>
                <a:latin typeface="Times New Roman" panose="02020603050405020304" pitchFamily="18" charset="0"/>
                <a:cs typeface="Times New Roman" panose="02020603050405020304" pitchFamily="18" charset="0"/>
              </a:rPr>
              <a:t>3. Providing a set of numerical weights to determine the relative importance of the criteria and evaluating categories.</a:t>
            </a:r>
          </a:p>
          <a:p>
            <a:pPr marL="457200" lvl="1" indent="0" algn="just">
              <a:buNone/>
            </a:pPr>
            <a:r>
              <a:rPr lang="en-US" sz="1800" dirty="0">
                <a:solidFill>
                  <a:schemeClr val="accent6">
                    <a:lumMod val="75000"/>
                  </a:schemeClr>
                </a:solidFill>
                <a:latin typeface="Times New Roman" panose="02020603050405020304" pitchFamily="18" charset="0"/>
                <a:cs typeface="Times New Roman" panose="02020603050405020304" pitchFamily="18" charset="0"/>
              </a:rPr>
              <a:t>4. Computing the overall score for each project (weighted sum model</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38377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6492240" cy="1143000"/>
          </a:xfrm>
        </p:spPr>
        <p:txBody>
          <a:bodyPr>
            <a:normAutofit/>
          </a:bodyPr>
          <a:lstStyle/>
          <a:p>
            <a:r>
              <a:rPr lang="en-US" sz="2400" b="1" dirty="0" smtClean="0">
                <a:solidFill>
                  <a:schemeClr val="accent6">
                    <a:lumMod val="75000"/>
                  </a:schemeClr>
                </a:solidFill>
                <a:latin typeface="Cambria" panose="02040503050406030204" pitchFamily="18" charset="0"/>
              </a:rPr>
              <a:t>Description of Model Data and Data Statistics</a:t>
            </a:r>
            <a:endParaRPr lang="en-US" sz="24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381000" y="1752600"/>
            <a:ext cx="8229600" cy="4525963"/>
          </a:xfrm>
        </p:spPr>
        <p:txBody>
          <a:bodyPr>
            <a:normAutofit/>
          </a:bodyPr>
          <a:lstStyle/>
          <a:p>
            <a:pPr algn="just"/>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Four Indicators (Step 1)</a:t>
            </a:r>
          </a:p>
          <a:p>
            <a:pPr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Costs: the estimated cost, timeline, and estimated time-adjusted annual cost</a:t>
            </a:r>
          </a:p>
          <a:p>
            <a:pPr lvl="1"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Job creation: the direct, indirect, and induced construction-related (temporary) jobs generated by investment</a:t>
            </a:r>
          </a:p>
          <a:p>
            <a:pPr lvl="1" algn="just"/>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Estimated changes in aggregated property value (within a distance of radius 0.25 mile)</a:t>
            </a:r>
          </a:p>
          <a:p>
            <a:pPr lvl="1" algn="just"/>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Estimated changes in aggregated commercial property value </a:t>
            </a:r>
            <a:r>
              <a:rPr lang="en-US" sz="1800" dirty="0">
                <a:solidFill>
                  <a:schemeClr val="accent6">
                    <a:lumMod val="75000"/>
                  </a:schemeClr>
                </a:solidFill>
                <a:latin typeface="Times New Roman" panose="02020603050405020304" pitchFamily="18" charset="0"/>
                <a:cs typeface="Times New Roman" panose="02020603050405020304" pitchFamily="18" charset="0"/>
              </a:rPr>
              <a:t>(within a distance of radius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0.25 </a:t>
            </a:r>
            <a:r>
              <a:rPr lang="en-US" sz="1800" dirty="0">
                <a:solidFill>
                  <a:schemeClr val="accent6">
                    <a:lumMod val="75000"/>
                  </a:schemeClr>
                </a:solidFill>
                <a:latin typeface="Times New Roman" panose="02020603050405020304" pitchFamily="18" charset="0"/>
                <a:cs typeface="Times New Roman" panose="02020603050405020304" pitchFamily="18" charset="0"/>
              </a:rPr>
              <a:t>mile)</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3556316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1143000"/>
          </a:xfrm>
        </p:spPr>
        <p:txBody>
          <a:bodyPr>
            <a:normAutofit/>
          </a:bodyPr>
          <a:lstStyle/>
          <a:p>
            <a:r>
              <a:rPr lang="en-US" sz="2000" b="1" dirty="0">
                <a:solidFill>
                  <a:schemeClr val="accent6">
                    <a:lumMod val="75000"/>
                  </a:schemeClr>
                </a:solidFill>
                <a:latin typeface="Cambria" panose="02040503050406030204" pitchFamily="18" charset="0"/>
              </a:rPr>
              <a:t>The Estimated Total Cost, Time Span, and Estimated Time-adjusted Annual Cost of </a:t>
            </a:r>
            <a:r>
              <a:rPr lang="en-US" sz="2000" b="1" dirty="0" smtClean="0">
                <a:solidFill>
                  <a:schemeClr val="accent6">
                    <a:lumMod val="75000"/>
                  </a:schemeClr>
                </a:solidFill>
                <a:latin typeface="Cambria" panose="02040503050406030204" pitchFamily="18" charset="0"/>
              </a:rPr>
              <a:t/>
            </a:r>
            <a:br>
              <a:rPr lang="en-US" sz="2000" b="1" dirty="0" smtClean="0">
                <a:solidFill>
                  <a:schemeClr val="accent6">
                    <a:lumMod val="75000"/>
                  </a:schemeClr>
                </a:solidFill>
                <a:latin typeface="Cambria" panose="02040503050406030204" pitchFamily="18" charset="0"/>
              </a:rPr>
            </a:br>
            <a:r>
              <a:rPr lang="en-US" sz="2000" b="1" dirty="0" smtClean="0">
                <a:solidFill>
                  <a:schemeClr val="accent6">
                    <a:lumMod val="75000"/>
                  </a:schemeClr>
                </a:solidFill>
                <a:latin typeface="Cambria" panose="02040503050406030204" pitchFamily="18" charset="0"/>
              </a:rPr>
              <a:t>the Eleven </a:t>
            </a:r>
            <a:r>
              <a:rPr lang="en-US" sz="2000" b="1" dirty="0">
                <a:solidFill>
                  <a:schemeClr val="accent6">
                    <a:lumMod val="75000"/>
                  </a:schemeClr>
                </a:solidFill>
                <a:latin typeface="Cambria" panose="02040503050406030204" pitchFamily="18" charset="0"/>
              </a:rPr>
              <a:t>Projects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9522028"/>
              </p:ext>
            </p:extLst>
          </p:nvPr>
        </p:nvGraphicFramePr>
        <p:xfrm>
          <a:off x="457200" y="1600200"/>
          <a:ext cx="8229599" cy="4571995"/>
        </p:xfrm>
        <a:graphic>
          <a:graphicData uri="http://schemas.openxmlformats.org/drawingml/2006/table">
            <a:tbl>
              <a:tblPr firstRow="1" firstCol="1" bandRow="1" bandCol="1">
                <a:tableStyleId>{912C8C85-51F0-491E-9774-3900AFEF0FD7}</a:tableStyleId>
              </a:tblPr>
              <a:tblGrid>
                <a:gridCol w="3989710">
                  <a:extLst>
                    <a:ext uri="{9D8B030D-6E8A-4147-A177-3AD203B41FA5}">
                      <a16:colId xmlns:a16="http://schemas.microsoft.com/office/drawing/2014/main" xmlns="" val="20000"/>
                    </a:ext>
                  </a:extLst>
                </a:gridCol>
                <a:gridCol w="1413845">
                  <a:extLst>
                    <a:ext uri="{9D8B030D-6E8A-4147-A177-3AD203B41FA5}">
                      <a16:colId xmlns:a16="http://schemas.microsoft.com/office/drawing/2014/main" xmlns="" val="20001"/>
                    </a:ext>
                  </a:extLst>
                </a:gridCol>
                <a:gridCol w="1413845">
                  <a:extLst>
                    <a:ext uri="{9D8B030D-6E8A-4147-A177-3AD203B41FA5}">
                      <a16:colId xmlns:a16="http://schemas.microsoft.com/office/drawing/2014/main" xmlns="" val="20002"/>
                    </a:ext>
                  </a:extLst>
                </a:gridCol>
                <a:gridCol w="1412199">
                  <a:extLst>
                    <a:ext uri="{9D8B030D-6E8A-4147-A177-3AD203B41FA5}">
                      <a16:colId xmlns:a16="http://schemas.microsoft.com/office/drawing/2014/main" xmlns="" val="20003"/>
                    </a:ext>
                  </a:extLst>
                </a:gridCol>
              </a:tblGrid>
              <a:tr h="838826">
                <a:tc>
                  <a:txBody>
                    <a:bodyPr/>
                    <a:lstStyle/>
                    <a:p>
                      <a:pPr marL="0" marR="0" algn="ctr">
                        <a:lnSpc>
                          <a:spcPct val="115000"/>
                        </a:lnSpc>
                        <a:spcBef>
                          <a:spcPts val="0"/>
                        </a:spcBef>
                        <a:spcAft>
                          <a:spcPts val="0"/>
                        </a:spcAft>
                      </a:pPr>
                      <a:r>
                        <a:rPr lang="en-US" sz="1400" dirty="0">
                          <a:effectLst/>
                          <a:latin typeface="Cambria" panose="02040503050406030204" pitchFamily="18" charset="0"/>
                        </a:rPr>
                        <a:t>Projects</a:t>
                      </a:r>
                      <a:endParaRPr lang="en-US" sz="14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Est. Total Cost</a:t>
                      </a:r>
                      <a:endParaRPr lang="en-US" sz="14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Time Span (Month)</a:t>
                      </a:r>
                      <a:endParaRPr lang="en-US" sz="14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Est. Time-adjusted Annual Cost</a:t>
                      </a:r>
                      <a:endParaRPr lang="en-US" sz="1400" dirty="0">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0"/>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Alternative Sewer Solutions Study</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$2,800,000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9</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$3,733,333</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1"/>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Beautification and Improvements to the Fairgrounds</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$12,000,000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18</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$8,247,420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2"/>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College Avenue Placemaking</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$7,000,000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18</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$4,810,995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3"/>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Florida A&amp;M Entry Points</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$1,500,000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12</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$1,500,000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4"/>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Lake Lafayette and St. Marks Regional Linear Park</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$15,800,000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36</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$5,770,419</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5"/>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Market District Placemaking</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$9,400,000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24</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$4,921,464</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6"/>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Midtown Placemaking</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$22,000,000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36</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$8,034,761</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7"/>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Monroe-Adams Corridor Placemaking</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$7,000,000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36</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$2,556,515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8"/>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Northeast Park</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$10,000,000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12</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$10,000,000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9"/>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Orange Avenue/Meridian Road Placemaking</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$4,100,000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24</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$2,146,596</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10"/>
                  </a:ext>
                </a:extLst>
              </a:tr>
              <a:tr h="339379">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Tallahassee-Leon Community Animal Service Center</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$7,000,000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18</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$4,810,995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11"/>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2656134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1143000"/>
          </a:xfrm>
        </p:spPr>
        <p:txBody>
          <a:bodyPr>
            <a:normAutofit/>
          </a:bodyPr>
          <a:lstStyle/>
          <a:p>
            <a:r>
              <a:rPr lang="en-US" sz="2000" b="1" dirty="0">
                <a:solidFill>
                  <a:schemeClr val="accent6">
                    <a:lumMod val="75000"/>
                  </a:schemeClr>
                </a:solidFill>
                <a:latin typeface="Cambria" panose="02040503050406030204" pitchFamily="18" charset="0"/>
              </a:rPr>
              <a:t>The Direct, Indirect, and </a:t>
            </a:r>
            <a:r>
              <a:rPr lang="en-US" sz="2000" b="1" dirty="0" smtClean="0">
                <a:solidFill>
                  <a:schemeClr val="accent6">
                    <a:lumMod val="75000"/>
                  </a:schemeClr>
                </a:solidFill>
                <a:latin typeface="Cambria" panose="02040503050406030204" pitchFamily="18" charset="0"/>
              </a:rPr>
              <a:t>Induced Construction-Related </a:t>
            </a:r>
            <a:r>
              <a:rPr lang="en-US" sz="2000" b="1" dirty="0">
                <a:solidFill>
                  <a:schemeClr val="accent6">
                    <a:lumMod val="75000"/>
                  </a:schemeClr>
                </a:solidFill>
                <a:latin typeface="Cambria" panose="02040503050406030204" pitchFamily="18" charset="0"/>
              </a:rPr>
              <a:t>Jobs Created Based on the Investment of the Eleven BIA Projects</a:t>
            </a:r>
          </a:p>
        </p:txBody>
      </p:sp>
      <p:graphicFrame>
        <p:nvGraphicFramePr>
          <p:cNvPr id="7" name="Table 6"/>
          <p:cNvGraphicFramePr>
            <a:graphicFrameLocks noGrp="1"/>
          </p:cNvGraphicFramePr>
          <p:nvPr>
            <p:extLst>
              <p:ext uri="{D42A27DB-BD31-4B8C-83A1-F6EECF244321}">
                <p14:modId xmlns:p14="http://schemas.microsoft.com/office/powerpoint/2010/main" val="1557814957"/>
              </p:ext>
            </p:extLst>
          </p:nvPr>
        </p:nvGraphicFramePr>
        <p:xfrm>
          <a:off x="228601" y="1478165"/>
          <a:ext cx="8686798" cy="5083420"/>
        </p:xfrm>
        <a:graphic>
          <a:graphicData uri="http://schemas.openxmlformats.org/drawingml/2006/table">
            <a:tbl>
              <a:tblPr firstRow="1" bandRow="1" bandCol="1">
                <a:tableStyleId>{912C8C85-51F0-491E-9774-3900AFEF0FD7}</a:tableStyleId>
              </a:tblPr>
              <a:tblGrid>
                <a:gridCol w="1606246">
                  <a:extLst>
                    <a:ext uri="{9D8B030D-6E8A-4147-A177-3AD203B41FA5}">
                      <a16:colId xmlns:a16="http://schemas.microsoft.com/office/drawing/2014/main" xmlns="" val="1288201483"/>
                    </a:ext>
                  </a:extLst>
                </a:gridCol>
                <a:gridCol w="885069">
                  <a:extLst>
                    <a:ext uri="{9D8B030D-6E8A-4147-A177-3AD203B41FA5}">
                      <a16:colId xmlns:a16="http://schemas.microsoft.com/office/drawing/2014/main" xmlns="" val="2216923134"/>
                    </a:ext>
                  </a:extLst>
                </a:gridCol>
                <a:gridCol w="885069">
                  <a:extLst>
                    <a:ext uri="{9D8B030D-6E8A-4147-A177-3AD203B41FA5}">
                      <a16:colId xmlns:a16="http://schemas.microsoft.com/office/drawing/2014/main" xmlns="" val="3390427026"/>
                    </a:ext>
                  </a:extLst>
                </a:gridCol>
                <a:gridCol w="885069">
                  <a:extLst>
                    <a:ext uri="{9D8B030D-6E8A-4147-A177-3AD203B41FA5}">
                      <a16:colId xmlns:a16="http://schemas.microsoft.com/office/drawing/2014/main" xmlns="" val="107283803"/>
                    </a:ext>
                  </a:extLst>
                </a:gridCol>
                <a:gridCol w="885069">
                  <a:extLst>
                    <a:ext uri="{9D8B030D-6E8A-4147-A177-3AD203B41FA5}">
                      <a16:colId xmlns:a16="http://schemas.microsoft.com/office/drawing/2014/main" xmlns="" val="3746808491"/>
                    </a:ext>
                  </a:extLst>
                </a:gridCol>
                <a:gridCol w="885069">
                  <a:extLst>
                    <a:ext uri="{9D8B030D-6E8A-4147-A177-3AD203B41FA5}">
                      <a16:colId xmlns:a16="http://schemas.microsoft.com/office/drawing/2014/main" xmlns="" val="3515634207"/>
                    </a:ext>
                  </a:extLst>
                </a:gridCol>
                <a:gridCol w="885069">
                  <a:extLst>
                    <a:ext uri="{9D8B030D-6E8A-4147-A177-3AD203B41FA5}">
                      <a16:colId xmlns:a16="http://schemas.microsoft.com/office/drawing/2014/main" xmlns="" val="616636284"/>
                    </a:ext>
                  </a:extLst>
                </a:gridCol>
                <a:gridCol w="885069">
                  <a:extLst>
                    <a:ext uri="{9D8B030D-6E8A-4147-A177-3AD203B41FA5}">
                      <a16:colId xmlns:a16="http://schemas.microsoft.com/office/drawing/2014/main" xmlns="" val="4032089155"/>
                    </a:ext>
                  </a:extLst>
                </a:gridCol>
                <a:gridCol w="885069">
                  <a:extLst>
                    <a:ext uri="{9D8B030D-6E8A-4147-A177-3AD203B41FA5}">
                      <a16:colId xmlns:a16="http://schemas.microsoft.com/office/drawing/2014/main" xmlns="" val="2861437055"/>
                    </a:ext>
                  </a:extLst>
                </a:gridCol>
              </a:tblGrid>
              <a:tr h="425891">
                <a:tc rowSpan="2">
                  <a:txBody>
                    <a:bodyPr/>
                    <a:lstStyle/>
                    <a:p>
                      <a:pPr marL="0" marR="0" algn="ctr">
                        <a:lnSpc>
                          <a:spcPct val="115000"/>
                        </a:lnSpc>
                        <a:spcBef>
                          <a:spcPts val="0"/>
                        </a:spcBef>
                        <a:spcAft>
                          <a:spcPts val="0"/>
                        </a:spcAft>
                      </a:pPr>
                      <a:r>
                        <a:rPr lang="en-US" sz="1200" dirty="0">
                          <a:effectLst/>
                          <a:latin typeface="Cambria" panose="02040503050406030204" pitchFamily="18" charset="0"/>
                        </a:rPr>
                        <a:t>Projects</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gridSpan="4">
                  <a:txBody>
                    <a:bodyPr/>
                    <a:lstStyle/>
                    <a:p>
                      <a:pPr marL="0" marR="0" algn="ctr">
                        <a:lnSpc>
                          <a:spcPct val="115000"/>
                        </a:lnSpc>
                        <a:spcBef>
                          <a:spcPts val="0"/>
                        </a:spcBef>
                        <a:spcAft>
                          <a:spcPts val="0"/>
                        </a:spcAft>
                      </a:pPr>
                      <a:r>
                        <a:rPr lang="en-US" sz="1200" dirty="0">
                          <a:effectLst/>
                          <a:latin typeface="Cambria" panose="02040503050406030204" pitchFamily="18" charset="0"/>
                        </a:rPr>
                        <a:t>Estimated Total Cost Job Creation</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200" dirty="0">
                          <a:effectLst/>
                          <a:latin typeface="Cambria" panose="02040503050406030204" pitchFamily="18" charset="0"/>
                        </a:rPr>
                        <a:t>Estimated Time-adjusted Annual Cost Job Creation</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84522312"/>
                  </a:ext>
                </a:extLst>
              </a:tr>
              <a:tr h="201927">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Direct</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Indirect</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Induced</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Total</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Direct</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Indirect</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Induced</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solidFill>
                      <a:schemeClr val="accent6">
                        <a:lumMod val="60000"/>
                        <a:lumOff val="40000"/>
                      </a:schemeClr>
                    </a:solidFill>
                  </a:tcP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Total</a:t>
                      </a:r>
                      <a:endParaRPr lang="en-US" sz="12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xmlns="" val="1453247193"/>
                  </a:ext>
                </a:extLst>
              </a:tr>
              <a:tr h="365051">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Alternative Sewer Solutions Study</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2247257730"/>
                  </a:ext>
                </a:extLst>
              </a:tr>
              <a:tr h="555689">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Beautification and Improvements to the Fairgrounds</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82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28</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133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57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20</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16</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93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228997683"/>
                  </a:ext>
                </a:extLst>
              </a:tr>
              <a:tr h="365051">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College Avenue Placemaking</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54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80</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8</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10</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55</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302188406"/>
                  </a:ext>
                </a:extLst>
              </a:tr>
              <a:tr h="365051">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Florida A&amp;M Entry Points</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18</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18</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1194583916"/>
                  </a:ext>
                </a:extLst>
              </a:tr>
              <a:tr h="555689">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Lake Lafayette and St. Marks Regional Linear Park</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122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182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45</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10</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67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3329065363"/>
                  </a:ext>
                </a:extLst>
              </a:tr>
              <a:tr h="365051">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Market District Placemaking</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72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16</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19</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107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38</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9</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10</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57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3930379676"/>
                  </a:ext>
                </a:extLst>
              </a:tr>
              <a:tr h="176686">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Midtown Placemaking</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170</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38</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45</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253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62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93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3097747073"/>
                  </a:ext>
                </a:extLst>
              </a:tr>
              <a:tr h="365051">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Monroe-Adams Corridor Placemaking</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54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80</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20</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5</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29</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1480749117"/>
                  </a:ext>
                </a:extLst>
              </a:tr>
              <a:tr h="176686">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Northeast Park</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77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21</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115</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77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21</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115</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426533066"/>
                  </a:ext>
                </a:extLst>
              </a:tr>
              <a:tr h="555689">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Orange Avenue/Meridian Road Placemaking</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32</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8</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47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25</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1440317344"/>
                  </a:ext>
                </a:extLst>
              </a:tr>
              <a:tr h="555689">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Tallahassee-Leon Community Animal Service Center</a:t>
                      </a:r>
                      <a:endParaRPr lang="en-US" sz="1100" b="1"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48</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17</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14</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79</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11</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9</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53</a:t>
                      </a:r>
                      <a:endParaRPr lang="en-US" sz="11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2961917415"/>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2877264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381000"/>
            <a:ext cx="6126480" cy="1143000"/>
          </a:xfrm>
        </p:spPr>
        <p:txBody>
          <a:bodyPr>
            <a:normAutofit/>
          </a:bodyPr>
          <a:lstStyle/>
          <a:p>
            <a:r>
              <a:rPr lang="en-US" sz="2000" b="1" dirty="0">
                <a:solidFill>
                  <a:schemeClr val="accent6">
                    <a:lumMod val="75000"/>
                  </a:schemeClr>
                </a:solidFill>
                <a:latin typeface="Cambria" panose="02040503050406030204" pitchFamily="18" charset="0"/>
              </a:rPr>
              <a:t>The Direct, Indirect, and Induced Jobs Created Based on the Investment of the Eleven BIA Projects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52442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1122777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1143000"/>
          </a:xfrm>
        </p:spPr>
        <p:txBody>
          <a:bodyPr>
            <a:normAutofit fontScale="90000"/>
          </a:bodyPr>
          <a:lstStyle/>
          <a:p>
            <a:r>
              <a:rPr lang="en-US" sz="2000" b="1" dirty="0">
                <a:solidFill>
                  <a:schemeClr val="accent6">
                    <a:lumMod val="75000"/>
                  </a:schemeClr>
                </a:solidFill>
                <a:latin typeface="Cambria" panose="02040503050406030204" pitchFamily="18" charset="0"/>
              </a:rPr>
              <a:t>The Average </a:t>
            </a:r>
            <a:r>
              <a:rPr lang="en-US" sz="2000" b="1" dirty="0" smtClean="0">
                <a:solidFill>
                  <a:schemeClr val="accent6">
                    <a:lumMod val="75000"/>
                  </a:schemeClr>
                </a:solidFill>
                <a:latin typeface="Cambria" panose="02040503050406030204" pitchFamily="18" charset="0"/>
              </a:rPr>
              <a:t>Improved Aggregate </a:t>
            </a:r>
            <a:r>
              <a:rPr lang="en-US" sz="2000" b="1" dirty="0">
                <a:solidFill>
                  <a:schemeClr val="accent6">
                    <a:lumMod val="75000"/>
                  </a:schemeClr>
                </a:solidFill>
                <a:latin typeface="Cambria" panose="02040503050406030204" pitchFamily="18" charset="0"/>
              </a:rPr>
              <a:t>Market Value of Land Use/Commercial Land Use Parcels Intersecting, and within A Distance of a Radius of </a:t>
            </a:r>
            <a:r>
              <a:rPr lang="en-US" sz="2000" b="1" dirty="0" smtClean="0">
                <a:solidFill>
                  <a:schemeClr val="accent6">
                    <a:lumMod val="75000"/>
                  </a:schemeClr>
                </a:solidFill>
                <a:latin typeface="Cambria" panose="02040503050406030204" pitchFamily="18" charset="0"/>
              </a:rPr>
              <a:t>0.25 </a:t>
            </a:r>
            <a:r>
              <a:rPr lang="en-US" sz="2000" b="1" dirty="0">
                <a:solidFill>
                  <a:schemeClr val="accent6">
                    <a:lumMod val="75000"/>
                  </a:schemeClr>
                </a:solidFill>
                <a:latin typeface="Cambria" panose="02040503050406030204" pitchFamily="18" charset="0"/>
              </a:rPr>
              <a:t>Mile, of the Project Area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9556854"/>
              </p:ext>
            </p:extLst>
          </p:nvPr>
        </p:nvGraphicFramePr>
        <p:xfrm>
          <a:off x="457200" y="1752600"/>
          <a:ext cx="8229600" cy="4571999"/>
        </p:xfrm>
        <a:graphic>
          <a:graphicData uri="http://schemas.openxmlformats.org/drawingml/2006/table">
            <a:tbl>
              <a:tblPr firstRow="1" firstCol="1" bandRow="1" bandCol="1">
                <a:tableStyleId>{912C8C85-51F0-491E-9774-3900AFEF0FD7}</a:tableStyleId>
              </a:tblPr>
              <a:tblGrid>
                <a:gridCol w="3148645">
                  <a:extLst>
                    <a:ext uri="{9D8B030D-6E8A-4147-A177-3AD203B41FA5}">
                      <a16:colId xmlns:a16="http://schemas.microsoft.com/office/drawing/2014/main" xmlns="" val="20000"/>
                    </a:ext>
                  </a:extLst>
                </a:gridCol>
                <a:gridCol w="2254910">
                  <a:extLst>
                    <a:ext uri="{9D8B030D-6E8A-4147-A177-3AD203B41FA5}">
                      <a16:colId xmlns:a16="http://schemas.microsoft.com/office/drawing/2014/main" xmlns="" val="20001"/>
                    </a:ext>
                  </a:extLst>
                </a:gridCol>
                <a:gridCol w="2826045">
                  <a:extLst>
                    <a:ext uri="{9D8B030D-6E8A-4147-A177-3AD203B41FA5}">
                      <a16:colId xmlns:a16="http://schemas.microsoft.com/office/drawing/2014/main" xmlns="" val="20002"/>
                    </a:ext>
                  </a:extLst>
                </a:gridCol>
              </a:tblGrid>
              <a:tr h="468049">
                <a:tc>
                  <a:txBody>
                    <a:bodyPr/>
                    <a:lstStyle/>
                    <a:p>
                      <a:pPr marL="0" marR="0" algn="ctr">
                        <a:lnSpc>
                          <a:spcPct val="115000"/>
                        </a:lnSpc>
                        <a:spcBef>
                          <a:spcPts val="0"/>
                        </a:spcBef>
                        <a:spcAft>
                          <a:spcPts val="0"/>
                        </a:spcAft>
                      </a:pPr>
                      <a:r>
                        <a:rPr lang="en-US" sz="1400" dirty="0" smtClean="0">
                          <a:effectLst/>
                          <a:latin typeface="Cambria" panose="02040503050406030204" pitchFamily="18" charset="0"/>
                        </a:rPr>
                        <a:t>Projects</a:t>
                      </a:r>
                      <a:endParaRPr lang="en-US" sz="14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Estimated Change in Property Value/Acre (1 Quarter Mile)</a:t>
                      </a:r>
                      <a:endParaRPr lang="en-US" sz="12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Estimated Change in Commercial Property Value/Acre (1 Quarter Mile)</a:t>
                      </a:r>
                      <a:endParaRPr lang="en-US" sz="1200" dirty="0">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0"/>
                  </a:ext>
                </a:extLst>
              </a:tr>
              <a:tr h="318822">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Alternative Sewer Solutions Study</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$41</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$3,665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1"/>
                  </a:ext>
                </a:extLst>
              </a:tr>
              <a:tr h="468049">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Beautification and Improvements to the Fairgrounds</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-$4,231</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$136</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2"/>
                  </a:ext>
                </a:extLst>
              </a:tr>
              <a:tr h="318822">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College Avenue Placemaking</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$112,584</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-$61,044</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3"/>
                  </a:ext>
                </a:extLst>
              </a:tr>
              <a:tr h="318822">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Florida A&amp;M Entry Points</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$24,367</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-$1,405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4"/>
                  </a:ext>
                </a:extLst>
              </a:tr>
              <a:tr h="468049">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Lake Lafayette and St. Marks Regional Linear Park</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$405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-$7,243</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5"/>
                  </a:ext>
                </a:extLst>
              </a:tr>
              <a:tr h="318822">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Market District Placemaking</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$9,165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$11,997</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6"/>
                  </a:ext>
                </a:extLst>
              </a:tr>
              <a:tr h="318822">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Midtown Placemaking</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$1,990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$1,188</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7"/>
                  </a:ext>
                </a:extLst>
              </a:tr>
              <a:tr h="318822">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Monroe-Adams Corridor Placemaking</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$13,112</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-$67</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8"/>
                  </a:ext>
                </a:extLst>
              </a:tr>
              <a:tr h="318822">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Northeast Park</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-$53</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N.A.</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9"/>
                  </a:ext>
                </a:extLst>
              </a:tr>
              <a:tr h="468049">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Orange Avenue/Meridian Road Placemaking</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$5,437</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$2,144</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10"/>
                  </a:ext>
                </a:extLst>
              </a:tr>
              <a:tr h="468049">
                <a:tc>
                  <a:txBody>
                    <a:bodyPr/>
                    <a:lstStyle/>
                    <a:p>
                      <a:pPr marL="0" marR="0">
                        <a:lnSpc>
                          <a:spcPct val="115000"/>
                        </a:lnSpc>
                        <a:spcBef>
                          <a:spcPts val="0"/>
                        </a:spcBef>
                        <a:spcAft>
                          <a:spcPts val="0"/>
                        </a:spcAft>
                      </a:pPr>
                      <a:r>
                        <a:rPr lang="en-US" sz="1200" b="1" dirty="0">
                          <a:solidFill>
                            <a:schemeClr val="accent6">
                              <a:lumMod val="75000"/>
                            </a:schemeClr>
                          </a:solidFill>
                          <a:effectLst/>
                          <a:latin typeface="Cambria" panose="02040503050406030204" pitchFamily="18" charset="0"/>
                        </a:rPr>
                        <a:t>Tallahassee-Leon Community Animal Service Center</a:t>
                      </a:r>
                      <a:endParaRPr lang="en-US" sz="1200" b="1"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$126</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N.A.</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11"/>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2646341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2000" b="1" dirty="0">
                <a:solidFill>
                  <a:schemeClr val="accent6">
                    <a:lumMod val="75000"/>
                  </a:schemeClr>
                </a:solidFill>
                <a:latin typeface="Cambria" panose="02040503050406030204" pitchFamily="18" charset="0"/>
              </a:rPr>
              <a:t>Florida State University</a:t>
            </a:r>
            <a:br>
              <a:rPr lang="en-US" sz="2000" b="1" dirty="0">
                <a:solidFill>
                  <a:schemeClr val="accent6">
                    <a:lumMod val="75000"/>
                  </a:schemeClr>
                </a:solidFill>
                <a:latin typeface="Cambria" panose="02040503050406030204" pitchFamily="18" charset="0"/>
              </a:rPr>
            </a:br>
            <a:r>
              <a:rPr lang="en-US" sz="2000" b="1" dirty="0">
                <a:solidFill>
                  <a:schemeClr val="accent6">
                    <a:lumMod val="75000"/>
                  </a:schemeClr>
                </a:solidFill>
                <a:latin typeface="Cambria" panose="02040503050406030204" pitchFamily="18" charset="0"/>
              </a:rPr>
              <a:t>Center for Economic Forecasting and Analysis (CEFA)</a:t>
            </a:r>
          </a:p>
        </p:txBody>
      </p:sp>
      <p:sp>
        <p:nvSpPr>
          <p:cNvPr id="3" name="Content Placeholder 2"/>
          <p:cNvSpPr>
            <a:spLocks noGrp="1"/>
          </p:cNvSpPr>
          <p:nvPr>
            <p:ph idx="1"/>
          </p:nvPr>
        </p:nvSpPr>
        <p:spPr>
          <a:xfrm>
            <a:off x="457200" y="1905000"/>
            <a:ext cx="8229600" cy="4525963"/>
          </a:xfrm>
        </p:spPr>
        <p:txBody>
          <a:bodyPr>
            <a:normAutofit/>
          </a:bodyPr>
          <a:lstStyle/>
          <a:p>
            <a:pPr marL="0" indent="0" algn="just">
              <a:buNone/>
            </a:pPr>
            <a:r>
              <a:rPr lang="en-US" sz="1800" dirty="0">
                <a:solidFill>
                  <a:schemeClr val="accent6">
                    <a:lumMod val="75000"/>
                  </a:schemeClr>
                </a:solidFill>
                <a:latin typeface="Times New Roman" panose="02020603050405020304" pitchFamily="18" charset="0"/>
                <a:cs typeface="Times New Roman" panose="02020603050405020304" pitchFamily="18" charset="0"/>
              </a:rPr>
              <a:t>Specializes in applying advanced, computer-based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economic models </a:t>
            </a:r>
            <a:r>
              <a:rPr lang="en-US" sz="1800" dirty="0">
                <a:solidFill>
                  <a:schemeClr val="accent6">
                    <a:lumMod val="75000"/>
                  </a:schemeClr>
                </a:solidFill>
                <a:latin typeface="Times New Roman" panose="02020603050405020304" pitchFamily="18" charset="0"/>
                <a:cs typeface="Times New Roman" panose="02020603050405020304" pitchFamily="18" charset="0"/>
              </a:rPr>
              <a:t>and technique to perform economic analysis and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to examine </a:t>
            </a:r>
            <a:r>
              <a:rPr lang="en-US" sz="1800" dirty="0">
                <a:solidFill>
                  <a:schemeClr val="accent6">
                    <a:lumMod val="75000"/>
                  </a:schemeClr>
                </a:solidFill>
                <a:latin typeface="Times New Roman" panose="02020603050405020304" pitchFamily="18" charset="0"/>
                <a:cs typeface="Times New Roman" panose="02020603050405020304" pitchFamily="18" charset="0"/>
              </a:rPr>
              <a:t>public policy issues across a spectrum of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researches areas</a:t>
            </a:r>
            <a:r>
              <a:rPr lang="en-US" sz="1800" dirty="0">
                <a:solidFill>
                  <a:schemeClr val="accent6">
                    <a:lumMod val="75000"/>
                  </a:schemeClr>
                </a:solidFill>
                <a:latin typeface="Times New Roman" panose="02020603050405020304" pitchFamily="18" charset="0"/>
                <a:cs typeface="Times New Roman" panose="02020603050405020304" pitchFamily="18" charset="0"/>
              </a:rPr>
              <a:t>. FSU CEFA also serves as a foundation for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training students </a:t>
            </a:r>
            <a:r>
              <a:rPr lang="en-US" sz="1800" dirty="0">
                <a:solidFill>
                  <a:schemeClr val="accent6">
                    <a:lumMod val="75000"/>
                  </a:schemeClr>
                </a:solidFill>
                <a:latin typeface="Times New Roman" panose="02020603050405020304" pitchFamily="18" charset="0"/>
                <a:cs typeface="Times New Roman" panose="02020603050405020304" pitchFamily="18" charset="0"/>
              </a:rPr>
              <a:t>on the uses and applications of advanced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economics and statistical </a:t>
            </a:r>
            <a:r>
              <a:rPr lang="en-US" sz="1800" dirty="0">
                <a:solidFill>
                  <a:schemeClr val="accent6">
                    <a:lumMod val="75000"/>
                  </a:schemeClr>
                </a:solidFill>
                <a:latin typeface="Times New Roman" panose="02020603050405020304" pitchFamily="18" charset="0"/>
                <a:cs typeface="Times New Roman" panose="02020603050405020304" pitchFamily="18" charset="0"/>
              </a:rPr>
              <a:t>tools</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t>
            </a:r>
          </a:p>
          <a:p>
            <a:pPr marL="0" indent="0" algn="just">
              <a:buNone/>
            </a:pPr>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accent6">
                    <a:lumMod val="75000"/>
                  </a:schemeClr>
                </a:solidFill>
                <a:latin typeface="Times New Roman" panose="02020603050405020304" pitchFamily="18" charset="0"/>
                <a:cs typeface="Times New Roman" panose="02020603050405020304" pitchFamily="18" charset="0"/>
              </a:rPr>
              <a:t>Key Areas of Expertise</a:t>
            </a: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a:t>
            </a:r>
          </a:p>
          <a:p>
            <a:pPr marL="0" indent="0">
              <a:buNone/>
            </a:pP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sz="1800" dirty="0">
                <a:solidFill>
                  <a:schemeClr val="accent6">
                    <a:lumMod val="75000"/>
                  </a:schemeClr>
                </a:solidFill>
                <a:latin typeface="Times New Roman" panose="02020603050405020304" pitchFamily="18" charset="0"/>
                <a:cs typeface="Times New Roman" panose="02020603050405020304" pitchFamily="18" charset="0"/>
              </a:rPr>
              <a:t>Economics, Sustainable Energy, High Tech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Economic Research</a:t>
            </a:r>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a:p>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Environmental/Natural </a:t>
            </a:r>
            <a:r>
              <a:rPr lang="en-US" sz="1800" dirty="0">
                <a:solidFill>
                  <a:schemeClr val="accent6">
                    <a:lumMod val="75000"/>
                  </a:schemeClr>
                </a:solidFill>
                <a:latin typeface="Times New Roman" panose="02020603050405020304" pitchFamily="18" charset="0"/>
                <a:cs typeface="Times New Roman" panose="02020603050405020304" pitchFamily="18" charset="0"/>
              </a:rPr>
              <a:t>Resources, Economic Development</a:t>
            </a:r>
          </a:p>
          <a:p>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Econometrics</a:t>
            </a:r>
            <a:r>
              <a:rPr lang="en-US" sz="1800" dirty="0">
                <a:solidFill>
                  <a:schemeClr val="accent6">
                    <a:lumMod val="75000"/>
                  </a:schemeClr>
                </a:solidFill>
                <a:latin typeface="Times New Roman" panose="02020603050405020304" pitchFamily="18" charset="0"/>
                <a:cs typeface="Times New Roman" panose="02020603050405020304" pitchFamily="18" charset="0"/>
              </a:rPr>
              <a:t>, Economic Impact Analysis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720" t="6696" r="4018" b="2"/>
          <a:stretch>
            <a:fillRect/>
          </a:stretch>
        </p:blipFill>
        <p:spPr bwMode="auto">
          <a:xfrm>
            <a:off x="7589520" y="350520"/>
            <a:ext cx="1097280" cy="1097280"/>
          </a:xfrm>
          <a:prstGeom prst="rect">
            <a:avLst/>
          </a:prstGeom>
          <a:noFill/>
          <a:ln>
            <a:noFill/>
          </a:ln>
        </p:spPr>
      </p:pic>
    </p:spTree>
    <p:extLst>
      <p:ext uri="{BB962C8B-B14F-4D97-AF65-F5344CB8AC3E}">
        <p14:creationId xmlns:p14="http://schemas.microsoft.com/office/powerpoint/2010/main" val="904036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1143000"/>
          </a:xfrm>
        </p:spPr>
        <p:txBody>
          <a:bodyPr>
            <a:normAutofit/>
          </a:bodyPr>
          <a:lstStyle/>
          <a:p>
            <a:r>
              <a:rPr lang="en-US" sz="2000" b="1" dirty="0">
                <a:solidFill>
                  <a:schemeClr val="accent6">
                    <a:lumMod val="75000"/>
                  </a:schemeClr>
                </a:solidFill>
                <a:latin typeface="Cambria" panose="02040503050406030204" pitchFamily="18" charset="0"/>
              </a:rPr>
              <a:t>The Estimated Changes in Average Market Values of Property/Commercial Property (within 0.25 Mile) of Eleven Blueprint Projects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68801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330421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6492240" cy="1143000"/>
          </a:xfrm>
        </p:spPr>
        <p:txBody>
          <a:bodyPr>
            <a:normAutofit/>
          </a:bodyPr>
          <a:lstStyle/>
          <a:p>
            <a:r>
              <a:rPr lang="en-US" sz="2400" b="1" dirty="0">
                <a:solidFill>
                  <a:schemeClr val="accent6">
                    <a:lumMod val="75000"/>
                  </a:schemeClr>
                </a:solidFill>
                <a:latin typeface="Cambria" panose="02040503050406030204" pitchFamily="18" charset="0"/>
              </a:rPr>
              <a:t>Description of Model Data and Data Statistics</a:t>
            </a:r>
          </a:p>
        </p:txBody>
      </p:sp>
      <p:sp>
        <p:nvSpPr>
          <p:cNvPr id="3" name="Content Placeholder 2"/>
          <p:cNvSpPr>
            <a:spLocks noGrp="1"/>
          </p:cNvSpPr>
          <p:nvPr>
            <p:ph idx="1"/>
          </p:nvPr>
        </p:nvSpPr>
        <p:spPr>
          <a:xfrm>
            <a:off x="533400" y="1752600"/>
            <a:ext cx="8229600" cy="4525963"/>
          </a:xfrm>
        </p:spPr>
        <p:txBody>
          <a:bodyPr>
            <a:normAutofit/>
          </a:bodyPr>
          <a:lstStyle/>
          <a:p>
            <a:pPr algn="just"/>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The Normalization of Individual Scores (Step 2)</a:t>
            </a:r>
          </a:p>
          <a:p>
            <a:pPr lvl="1"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 </a:t>
            </a:r>
            <a:r>
              <a:rPr lang="en-US" sz="1800" dirty="0">
                <a:solidFill>
                  <a:schemeClr val="accent6">
                    <a:lumMod val="75000"/>
                  </a:schemeClr>
                </a:solidFill>
                <a:latin typeface="Times New Roman" panose="02020603050405020304" pitchFamily="18" charset="0"/>
                <a:cs typeface="Times New Roman" panose="02020603050405020304" pitchFamily="18" charset="0"/>
              </a:rPr>
              <a:t>standard unit of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measure</a:t>
            </a: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Euclidean length of the indicator vector</a:t>
            </a:r>
          </a:p>
          <a:p>
            <a:pPr lvl="1"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1800" b="1" dirty="0">
                <a:solidFill>
                  <a:schemeClr val="accent6">
                    <a:lumMod val="75000"/>
                  </a:schemeClr>
                </a:solidFill>
                <a:latin typeface="Times New Roman" panose="02020603050405020304" pitchFamily="18" charset="0"/>
                <a:cs typeface="Times New Roman" panose="02020603050405020304" pitchFamily="18" charset="0"/>
              </a:rPr>
              <a:t>Computing Weights (Step 3)</a:t>
            </a:r>
          </a:p>
          <a:p>
            <a:pPr marL="0" indent="0" algn="just">
              <a:buNone/>
            </a:pPr>
            <a:endParaRPr lang="en-US" sz="1800" b="1" dirty="0" smtClean="0">
              <a:solidFill>
                <a:schemeClr val="accent6">
                  <a:lumMod val="75000"/>
                </a:schemeClr>
              </a:solidFill>
              <a:latin typeface="Times New Roman" panose="02020603050405020304" pitchFamily="18" charset="0"/>
              <a:cs typeface="Times New Roman" panose="02020603050405020304" pitchFamily="18" charset="0"/>
            </a:endParaRPr>
          </a:p>
          <a:p>
            <a:pPr marL="685800"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Weighted </a:t>
            </a:r>
            <a:r>
              <a:rPr lang="en-US" sz="1800" dirty="0">
                <a:solidFill>
                  <a:schemeClr val="accent6">
                    <a:lumMod val="75000"/>
                  </a:schemeClr>
                </a:solidFill>
                <a:latin typeface="Times New Roman" panose="02020603050405020304" pitchFamily="18" charset="0"/>
                <a:cs typeface="Times New Roman" panose="02020603050405020304" pitchFamily="18" charset="0"/>
              </a:rPr>
              <a:t>ranking</a:t>
            </a:r>
          </a:p>
          <a:p>
            <a:pPr marL="685800" lvl="1" algn="just"/>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Reference comparison</a:t>
            </a:r>
          </a:p>
          <a:p>
            <a:pPr marL="685800"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Paired </a:t>
            </a:r>
            <a:r>
              <a:rPr lang="en-US" sz="1800" dirty="0">
                <a:solidFill>
                  <a:schemeClr val="accent6">
                    <a:lumMod val="75000"/>
                  </a:schemeClr>
                </a:solidFill>
                <a:latin typeface="Times New Roman" panose="02020603050405020304" pitchFamily="18" charset="0"/>
                <a:cs typeface="Times New Roman" panose="02020603050405020304" pitchFamily="18" charset="0"/>
              </a:rPr>
              <a:t>comparison, or Balance beam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method</a:t>
            </a:r>
          </a:p>
          <a:p>
            <a:pPr marL="685800"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Analytic </a:t>
            </a:r>
            <a:r>
              <a:rPr lang="en-US" sz="1800" dirty="0">
                <a:solidFill>
                  <a:schemeClr val="accent6">
                    <a:lumMod val="75000"/>
                  </a:schemeClr>
                </a:solidFill>
                <a:latin typeface="Times New Roman" panose="02020603050405020304" pitchFamily="18" charset="0"/>
                <a:cs typeface="Times New Roman" panose="02020603050405020304" pitchFamily="18" charset="0"/>
              </a:rPr>
              <a:t>hierarchy process (AHP)</a:t>
            </a:r>
          </a:p>
          <a:p>
            <a:pPr marL="685800"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Trade-off </a:t>
            </a:r>
            <a:r>
              <a:rPr lang="en-US" sz="1800" dirty="0">
                <a:solidFill>
                  <a:schemeClr val="accent6">
                    <a:lumMod val="75000"/>
                  </a:schemeClr>
                </a:solidFill>
                <a:latin typeface="Times New Roman" panose="02020603050405020304" pitchFamily="18" charset="0"/>
                <a:cs typeface="Times New Roman" panose="02020603050405020304" pitchFamily="18" charset="0"/>
              </a:rPr>
              <a:t>method, or Pricing-out method</a:t>
            </a:r>
          </a:p>
          <a:p>
            <a:pPr marL="0" indent="0" algn="just">
              <a:buNone/>
            </a:pP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4277469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marL="0" marR="0">
              <a:lnSpc>
                <a:spcPct val="115000"/>
              </a:lnSpc>
              <a:spcBef>
                <a:spcPts val="0"/>
              </a:spcBef>
              <a:spcAft>
                <a:spcPts val="0"/>
              </a:spcAft>
            </a:pPr>
            <a:r>
              <a:rPr lang="en-US" sz="2000" b="1" dirty="0">
                <a:solidFill>
                  <a:schemeClr val="accent6">
                    <a:lumMod val="75000"/>
                  </a:schemeClr>
                </a:solidFill>
                <a:latin typeface="Cambria" panose="02040503050406030204" pitchFamily="18" charset="0"/>
              </a:rPr>
              <a:t>Reference </a:t>
            </a:r>
            <a:r>
              <a:rPr lang="en-US" sz="2000" b="1" dirty="0" smtClean="0">
                <a:solidFill>
                  <a:schemeClr val="accent6">
                    <a:lumMod val="75000"/>
                  </a:schemeClr>
                </a:solidFill>
                <a:latin typeface="Cambria" panose="02040503050406030204" pitchFamily="18" charset="0"/>
              </a:rPr>
              <a:t>Comparison(s)</a:t>
            </a:r>
            <a:endParaRPr lang="en-US" sz="2000" b="1" dirty="0">
              <a:solidFill>
                <a:schemeClr val="accent6">
                  <a:lumMod val="75000"/>
                </a:schemeClr>
              </a:solidFill>
              <a:latin typeface="Cambria" panose="02040503050406030204" pitchFamily="18" charset="0"/>
              <a:ea typeface="SimSun"/>
              <a:cs typeface="DaunPenh"/>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0693233"/>
              </p:ext>
            </p:extLst>
          </p:nvPr>
        </p:nvGraphicFramePr>
        <p:xfrm>
          <a:off x="685800" y="1676400"/>
          <a:ext cx="7772400" cy="1785620"/>
        </p:xfrm>
        <a:graphic>
          <a:graphicData uri="http://schemas.openxmlformats.org/drawingml/2006/table">
            <a:tbl>
              <a:tblPr firstRow="1" firstCol="1" bandRow="1" bandCol="1">
                <a:tableStyleId>{912C8C85-51F0-491E-9774-3900AFEF0FD7}</a:tableStyleId>
              </a:tblPr>
              <a:tblGrid>
                <a:gridCol w="2209800">
                  <a:extLst>
                    <a:ext uri="{9D8B030D-6E8A-4147-A177-3AD203B41FA5}">
                      <a16:colId xmlns:a16="http://schemas.microsoft.com/office/drawing/2014/main" xmlns="" val="20000"/>
                    </a:ext>
                  </a:extLst>
                </a:gridCol>
                <a:gridCol w="5562600">
                  <a:extLst>
                    <a:ext uri="{9D8B030D-6E8A-4147-A177-3AD203B41FA5}">
                      <a16:colId xmlns:a16="http://schemas.microsoft.com/office/drawing/2014/main" xmlns="" val="20001"/>
                    </a:ext>
                  </a:extLst>
                </a:gridCol>
              </a:tblGrid>
              <a:tr h="446405">
                <a:tc rowSpan="4">
                  <a:txBody>
                    <a:bodyPr/>
                    <a:lstStyle/>
                    <a:p>
                      <a:pPr marL="0" marR="0" algn="ctr">
                        <a:lnSpc>
                          <a:spcPct val="115000"/>
                        </a:lnSpc>
                        <a:spcBef>
                          <a:spcPts val="0"/>
                        </a:spcBef>
                        <a:spcAft>
                          <a:spcPts val="0"/>
                        </a:spcAft>
                      </a:pPr>
                      <a:r>
                        <a:rPr lang="en-US" sz="1200" dirty="0">
                          <a:effectLst/>
                          <a:latin typeface="Cambria" panose="02040503050406030204" pitchFamily="18" charset="0"/>
                        </a:rPr>
                        <a:t>Reference Comparison</a:t>
                      </a:r>
                      <a:endParaRPr lang="en-US" sz="1200" b="1" dirty="0">
                        <a:effectLst/>
                        <a:latin typeface="Cambria" panose="02040503050406030204" pitchFamily="18" charset="0"/>
                        <a:ea typeface="SimSun"/>
                        <a:cs typeface="DaunPenh"/>
                      </a:endParaRPr>
                    </a:p>
                  </a:txBody>
                  <a:tcPr marL="68580" marR="68580" marT="0" marB="0" anchor="ctr"/>
                </a:tc>
                <a:tc>
                  <a:txBody>
                    <a:bodyPr/>
                    <a:lstStyle/>
                    <a:p>
                      <a:pPr marL="0" marR="0">
                        <a:lnSpc>
                          <a:spcPct val="115000"/>
                        </a:lnSpc>
                        <a:spcBef>
                          <a:spcPts val="0"/>
                        </a:spcBef>
                        <a:spcAft>
                          <a:spcPts val="0"/>
                        </a:spcAft>
                      </a:pPr>
                      <a:r>
                        <a:rPr lang="en-US" sz="1200" b="0" dirty="0">
                          <a:solidFill>
                            <a:schemeClr val="accent6">
                              <a:lumMod val="75000"/>
                            </a:schemeClr>
                          </a:solidFill>
                          <a:effectLst/>
                          <a:latin typeface="Cambria" panose="02040503050406030204" pitchFamily="18" charset="0"/>
                        </a:rPr>
                        <a:t>1. Choose the evaluation criterion that is important or significant in the set</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noFill/>
                  </a:tcPr>
                </a:tc>
                <a:extLst>
                  <a:ext uri="{0D108BD9-81ED-4DB2-BD59-A6C34878D82A}">
                    <a16:rowId xmlns:a16="http://schemas.microsoft.com/office/drawing/2014/main" xmlns="" val="10000"/>
                  </a:ext>
                </a:extLst>
              </a:tr>
              <a:tr h="446405">
                <a:tc vMerge="1">
                  <a:txBody>
                    <a:bodyPr/>
                    <a:lstStyle/>
                    <a:p>
                      <a:endParaRPr lang="en-US"/>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 Assign the most significant criterion a value of 3</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1"/>
                  </a:ext>
                </a:extLst>
              </a:tr>
              <a:tr h="446405">
                <a:tc vMerge="1">
                  <a:txBody>
                    <a:bodyPr/>
                    <a:lstStyle/>
                    <a:p>
                      <a:endParaRPr lang="en-US"/>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 Rank the remaining criteria as follows: 'as important as' (3), 'slightly less important' (2), and 'much less important' (1), determined by the Evaluation Team</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2"/>
                  </a:ext>
                </a:extLst>
              </a:tr>
              <a:tr h="446405">
                <a:tc vMerge="1">
                  <a:txBody>
                    <a:bodyPr/>
                    <a:lstStyle/>
                    <a:p>
                      <a:endParaRPr lang="en-US"/>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 Normalize so that they sum to 1</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90772962"/>
              </p:ext>
            </p:extLst>
          </p:nvPr>
        </p:nvGraphicFramePr>
        <p:xfrm>
          <a:off x="685800" y="3886200"/>
          <a:ext cx="7772400" cy="1435989"/>
        </p:xfrm>
        <a:graphic>
          <a:graphicData uri="http://schemas.openxmlformats.org/drawingml/2006/table">
            <a:tbl>
              <a:tblPr firstRow="1" firstCol="1" bandRow="1" bandCol="1">
                <a:tableStyleId>{912C8C85-51F0-491E-9774-3900AFEF0FD7}</a:tableStyleId>
              </a:tblPr>
              <a:tblGrid>
                <a:gridCol w="3380996">
                  <a:extLst>
                    <a:ext uri="{9D8B030D-6E8A-4147-A177-3AD203B41FA5}">
                      <a16:colId xmlns:a16="http://schemas.microsoft.com/office/drawing/2014/main" xmlns="" val="20000"/>
                    </a:ext>
                  </a:extLst>
                </a:gridCol>
                <a:gridCol w="2194924">
                  <a:extLst>
                    <a:ext uri="{9D8B030D-6E8A-4147-A177-3AD203B41FA5}">
                      <a16:colId xmlns:a16="http://schemas.microsoft.com/office/drawing/2014/main" xmlns="" val="20001"/>
                    </a:ext>
                  </a:extLst>
                </a:gridCol>
                <a:gridCol w="2196480">
                  <a:extLst>
                    <a:ext uri="{9D8B030D-6E8A-4147-A177-3AD203B41FA5}">
                      <a16:colId xmlns:a16="http://schemas.microsoft.com/office/drawing/2014/main" xmlns="" val="20002"/>
                    </a:ext>
                  </a:extLst>
                </a:gridCol>
              </a:tblGrid>
              <a:tr h="0">
                <a:tc>
                  <a:txBody>
                    <a:bodyPr/>
                    <a:lstStyle/>
                    <a:p>
                      <a:pPr marL="0" marR="0" algn="ctr">
                        <a:lnSpc>
                          <a:spcPct val="115000"/>
                        </a:lnSpc>
                        <a:spcBef>
                          <a:spcPts val="0"/>
                        </a:spcBef>
                        <a:spcAft>
                          <a:spcPts val="0"/>
                        </a:spcAft>
                      </a:pPr>
                      <a:r>
                        <a:rPr lang="en-US" sz="1200" dirty="0">
                          <a:effectLst/>
                          <a:latin typeface="Cambria" panose="02040503050406030204" pitchFamily="18" charset="0"/>
                        </a:rPr>
                        <a:t>Criteria</a:t>
                      </a:r>
                      <a:endParaRPr lang="en-US" sz="12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Grade (3, 2, or 1)</a:t>
                      </a:r>
                      <a:endParaRPr lang="en-US" sz="1200" dirty="0">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Weight</a:t>
                      </a:r>
                      <a:endParaRPr lang="en-US" sz="1200" dirty="0">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0"/>
                  </a:ext>
                </a:extLst>
              </a:tr>
              <a:tr h="27432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Est. Time-adjusted Annual Cost</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.335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1"/>
                  </a:ext>
                </a:extLst>
              </a:tr>
              <a:tr h="27432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Annual Job Creation</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.335</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2"/>
                  </a:ext>
                </a:extLst>
              </a:tr>
              <a:tr h="27432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Est. Changes in Average Property Value</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.220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3"/>
                  </a:ext>
                </a:extLst>
              </a:tr>
              <a:tr h="27432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Est. Changes in Average Commercial LU Property Value</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.110</a:t>
                      </a:r>
                      <a:endParaRPr lang="en-US" sz="1200" dirty="0">
                        <a:solidFill>
                          <a:schemeClr val="accent6">
                            <a:lumMod val="75000"/>
                          </a:schemeClr>
                        </a:solidFill>
                        <a:effectLst/>
                        <a:latin typeface="Cambria" panose="02040503050406030204" pitchFamily="18" charset="0"/>
                        <a:ea typeface="SimSun"/>
                        <a:cs typeface="DaunPenh"/>
                      </a:endParaRPr>
                    </a:p>
                  </a:txBody>
                  <a:tcPr marL="68580" marR="68580" marT="0" marB="0" anchor="ctr"/>
                </a:tc>
                <a:extLst>
                  <a:ext uri="{0D108BD9-81ED-4DB2-BD59-A6C34878D82A}">
                    <a16:rowId xmlns:a16="http://schemas.microsoft.com/office/drawing/2014/main" xmlns="" val="10004"/>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4277469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000" b="1" dirty="0" smtClean="0">
                <a:solidFill>
                  <a:schemeClr val="accent6">
                    <a:lumMod val="75000"/>
                  </a:schemeClr>
                </a:solidFill>
                <a:latin typeface="Cambria" panose="02040503050406030204" pitchFamily="18" charset="0"/>
              </a:rPr>
              <a:t>Economic Data and Data Statistical Results</a:t>
            </a:r>
            <a:endParaRPr lang="en-US" sz="20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533400" y="1295400"/>
            <a:ext cx="8229600" cy="4525963"/>
          </a:xfrm>
        </p:spPr>
        <p:txBody>
          <a:bodyPr>
            <a:normAutofit/>
          </a:bodyPr>
          <a:lstStyle/>
          <a:p>
            <a:pPr algn="just"/>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Overall Score (Step 4)</a:t>
            </a:r>
          </a:p>
          <a:p>
            <a:pPr algn="just"/>
            <a:endParaRPr lang="en-US" sz="1800" dirty="0" smtClean="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75647821"/>
              </p:ext>
            </p:extLst>
          </p:nvPr>
        </p:nvGraphicFramePr>
        <p:xfrm>
          <a:off x="228600" y="1676400"/>
          <a:ext cx="8686800" cy="5153232"/>
        </p:xfrm>
        <a:graphic>
          <a:graphicData uri="http://schemas.openxmlformats.org/drawingml/2006/table">
            <a:tbl>
              <a:tblPr firstRow="1" firstCol="1" bandRow="1" bandCol="1">
                <a:tableStyleId>{912C8C85-51F0-491E-9774-3900AFEF0FD7}</a:tableStyleId>
              </a:tblPr>
              <a:tblGrid>
                <a:gridCol w="1942369">
                  <a:extLst>
                    <a:ext uri="{9D8B030D-6E8A-4147-A177-3AD203B41FA5}">
                      <a16:colId xmlns:a16="http://schemas.microsoft.com/office/drawing/2014/main" xmlns="" val="20000"/>
                    </a:ext>
                  </a:extLst>
                </a:gridCol>
                <a:gridCol w="1254376">
                  <a:extLst>
                    <a:ext uri="{9D8B030D-6E8A-4147-A177-3AD203B41FA5}">
                      <a16:colId xmlns:a16="http://schemas.microsoft.com/office/drawing/2014/main" xmlns="" val="20001"/>
                    </a:ext>
                  </a:extLst>
                </a:gridCol>
                <a:gridCol w="1087578">
                  <a:extLst>
                    <a:ext uri="{9D8B030D-6E8A-4147-A177-3AD203B41FA5}">
                      <a16:colId xmlns:a16="http://schemas.microsoft.com/office/drawing/2014/main" xmlns="" val="20002"/>
                    </a:ext>
                  </a:extLst>
                </a:gridCol>
                <a:gridCol w="1294347">
                  <a:extLst>
                    <a:ext uri="{9D8B030D-6E8A-4147-A177-3AD203B41FA5}">
                      <a16:colId xmlns:a16="http://schemas.microsoft.com/office/drawing/2014/main" xmlns="" val="20003"/>
                    </a:ext>
                  </a:extLst>
                </a:gridCol>
                <a:gridCol w="1363825">
                  <a:extLst>
                    <a:ext uri="{9D8B030D-6E8A-4147-A177-3AD203B41FA5}">
                      <a16:colId xmlns:a16="http://schemas.microsoft.com/office/drawing/2014/main" xmlns="" val="20004"/>
                    </a:ext>
                  </a:extLst>
                </a:gridCol>
                <a:gridCol w="853031">
                  <a:extLst>
                    <a:ext uri="{9D8B030D-6E8A-4147-A177-3AD203B41FA5}">
                      <a16:colId xmlns:a16="http://schemas.microsoft.com/office/drawing/2014/main" xmlns="" val="20005"/>
                    </a:ext>
                  </a:extLst>
                </a:gridCol>
                <a:gridCol w="891274">
                  <a:extLst>
                    <a:ext uri="{9D8B030D-6E8A-4147-A177-3AD203B41FA5}">
                      <a16:colId xmlns:a16="http://schemas.microsoft.com/office/drawing/2014/main" xmlns="" val="20006"/>
                    </a:ext>
                  </a:extLst>
                </a:gridCol>
              </a:tblGrid>
              <a:tr h="819809">
                <a:tc>
                  <a:txBody>
                    <a:bodyPr/>
                    <a:lstStyle/>
                    <a:p>
                      <a:pPr marL="0" marR="0" algn="ctr">
                        <a:lnSpc>
                          <a:spcPct val="115000"/>
                        </a:lnSpc>
                        <a:spcBef>
                          <a:spcPts val="0"/>
                        </a:spcBef>
                        <a:spcAft>
                          <a:spcPts val="0"/>
                        </a:spcAft>
                      </a:pPr>
                      <a:r>
                        <a:rPr lang="en-US" sz="1200" dirty="0">
                          <a:effectLst/>
                          <a:latin typeface="Cambria" panose="02040503050406030204" pitchFamily="18" charset="0"/>
                        </a:rPr>
                        <a:t>Project</a:t>
                      </a:r>
                      <a:endParaRPr lang="en-US" sz="1200" dirty="0">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Estimated Time-adjusted Annual Cost</a:t>
                      </a:r>
                      <a:endParaRPr lang="en-US" sz="1200" dirty="0">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Estimated Annual Job Creation, Total</a:t>
                      </a:r>
                      <a:endParaRPr lang="en-US" sz="1200" dirty="0">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Estimated Annual Change in Property Value</a:t>
                      </a:r>
                      <a:endParaRPr lang="en-US" sz="1200" dirty="0">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Estimated Annual Change in Commercial Property Value</a:t>
                      </a:r>
                      <a:endParaRPr lang="en-US" sz="1200" dirty="0">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Overall Score</a:t>
                      </a:r>
                      <a:endParaRPr lang="en-US" sz="1200" dirty="0">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200" dirty="0">
                          <a:effectLst/>
                          <a:latin typeface="Cambria" panose="02040503050406030204" pitchFamily="18" charset="0"/>
                        </a:rPr>
                        <a:t>Ranking</a:t>
                      </a:r>
                      <a:endParaRPr lang="en-US" sz="1200" dirty="0">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0"/>
                  </a:ext>
                </a:extLst>
              </a:tr>
              <a:tr h="285213">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Indicator Weights</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0.335</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0.335</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0.220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0.110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 </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 </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1"/>
                  </a:ext>
                </a:extLst>
              </a:tr>
              <a:tr h="367605">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Alternative Sewer Solutions Study</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0.8042</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0.0140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0.0366</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0.8859</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0.3796</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11</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2"/>
                  </a:ext>
                </a:extLst>
              </a:tr>
              <a:tr h="559564">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Beautification and Improvements to the Fairgrounds</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0.5676</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0.4341</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0.0000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0.8376</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0.4277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3"/>
                  </a:ext>
                </a:extLst>
              </a:tr>
              <a:tr h="285213">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College Avenue Placemaking</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0.7477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0.2567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1.0000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0.0000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0.5565</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4"/>
                  </a:ext>
                </a:extLst>
              </a:tr>
              <a:tr h="285213">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Florida A&amp;M Entry Points</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0.9213</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0.0840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0.2448</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0.8165</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0.4805</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2</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5"/>
                  </a:ext>
                </a:extLst>
              </a:tr>
              <a:tr h="367605">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Lake Lafayette and St. Marks Regional Linear Park</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0.6974</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0.3127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0.0397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0.9349</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0.4500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5</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6"/>
                  </a:ext>
                </a:extLst>
              </a:tr>
              <a:tr h="285213">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Market District Placemaking</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0.7419</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0.2661</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0.1147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1.0000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0.4729</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3</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7"/>
                  </a:ext>
                </a:extLst>
              </a:tr>
              <a:tr h="285213">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Midtown Placemaking</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0.5787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0.4341</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0.0533</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0.8520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0.4447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8"/>
                  </a:ext>
                </a:extLst>
              </a:tr>
              <a:tr h="367605">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Monroe-Adams Corridor Placemaking</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0.8660</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0.1354</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0.1485</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0.8367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0.4601</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4</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09"/>
                  </a:ext>
                </a:extLst>
              </a:tr>
              <a:tr h="285213">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Northeast Park</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0.4757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0.5368</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0.0367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0.8357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0.4392</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8</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10"/>
                  </a:ext>
                </a:extLst>
              </a:tr>
              <a:tr h="367605">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Orange Avenue/Meridian Road Placemaking</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0.8874</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0.1167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0.0828</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0.8651</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0.4498</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6</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11"/>
                  </a:ext>
                </a:extLst>
              </a:tr>
              <a:tr h="559564">
                <a:tc>
                  <a:txBody>
                    <a:bodyPr/>
                    <a:lstStyle/>
                    <a:p>
                      <a:pPr marL="0" marR="0">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Tallahassee-Leon Community Animal Service Center</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0.7477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0.2474</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0.0373</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0.8357</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0.4335</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tc>
                  <a:txBody>
                    <a:bodyPr/>
                    <a:lstStyle/>
                    <a:p>
                      <a:pPr marL="0" marR="0" algn="ctr">
                        <a:lnSpc>
                          <a:spcPct val="115000"/>
                        </a:lnSpc>
                        <a:spcBef>
                          <a:spcPts val="0"/>
                        </a:spcBef>
                        <a:spcAft>
                          <a:spcPts val="0"/>
                        </a:spcAft>
                      </a:pPr>
                      <a:r>
                        <a:rPr lang="en-US" sz="1100" dirty="0">
                          <a:solidFill>
                            <a:schemeClr val="accent6">
                              <a:lumMod val="75000"/>
                            </a:schemeClr>
                          </a:solidFill>
                          <a:effectLst/>
                          <a:latin typeface="Cambria" panose="02040503050406030204" pitchFamily="18" charset="0"/>
                        </a:rPr>
                        <a:t>9</a:t>
                      </a:r>
                      <a:endParaRPr lang="en-US" sz="1100" dirty="0">
                        <a:solidFill>
                          <a:schemeClr val="accent6">
                            <a:lumMod val="75000"/>
                          </a:schemeClr>
                        </a:solidFill>
                        <a:effectLst/>
                        <a:latin typeface="Cambria" panose="02040503050406030204" pitchFamily="18" charset="0"/>
                        <a:ea typeface="SimSun"/>
                        <a:cs typeface="DaunPenh"/>
                      </a:endParaRPr>
                    </a:p>
                  </a:txBody>
                  <a:tcPr marL="47475" marR="47475" marT="0" marB="0" anchor="ctr"/>
                </a:tc>
                <a:extLst>
                  <a:ext uri="{0D108BD9-81ED-4DB2-BD59-A6C34878D82A}">
                    <a16:rowId xmlns:a16="http://schemas.microsoft.com/office/drawing/2014/main" xmlns="" val="1001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4277469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80" y="716280"/>
            <a:ext cx="6492240" cy="1188720"/>
          </a:xfrm>
        </p:spPr>
        <p:txBody>
          <a:bodyPr>
            <a:normAutofit/>
          </a:bodyPr>
          <a:lstStyle/>
          <a:p>
            <a:r>
              <a:rPr lang="en-US" sz="2400" b="1" dirty="0" smtClean="0">
                <a:solidFill>
                  <a:schemeClr val="accent6">
                    <a:lumMod val="75000"/>
                  </a:schemeClr>
                </a:solidFill>
                <a:latin typeface="Cambria" panose="02040503050406030204" pitchFamily="18" charset="0"/>
              </a:rPr>
              <a:t>Ranking Results and CCQ Prioritization Score</a:t>
            </a:r>
            <a:endParaRPr lang="en-US" sz="2400" b="1" dirty="0">
              <a:solidFill>
                <a:schemeClr val="accent6">
                  <a:lumMod val="75000"/>
                </a:schemeClr>
              </a:solidFill>
              <a:latin typeface="Cambria" panose="02040503050406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2113603"/>
              </p:ext>
            </p:extLst>
          </p:nvPr>
        </p:nvGraphicFramePr>
        <p:xfrm>
          <a:off x="457200" y="2217261"/>
          <a:ext cx="8229600" cy="4114800"/>
        </p:xfrm>
        <a:graphic>
          <a:graphicData uri="http://schemas.openxmlformats.org/drawingml/2006/table">
            <a:tbl>
              <a:tblPr firstRow="1" firstCol="1" bandRow="1" bandCol="1">
                <a:tableStyleId>{912C8C85-51F0-491E-9774-3900AFEF0FD7}</a:tableStyleId>
              </a:tblPr>
              <a:tblGrid>
                <a:gridCol w="4175699">
                  <a:extLst>
                    <a:ext uri="{9D8B030D-6E8A-4147-A177-3AD203B41FA5}">
                      <a16:colId xmlns:a16="http://schemas.microsoft.com/office/drawing/2014/main" xmlns="" val="2472230249"/>
                    </a:ext>
                  </a:extLst>
                </a:gridCol>
                <a:gridCol w="1064910">
                  <a:extLst>
                    <a:ext uri="{9D8B030D-6E8A-4147-A177-3AD203B41FA5}">
                      <a16:colId xmlns:a16="http://schemas.microsoft.com/office/drawing/2014/main" xmlns="" val="4149690163"/>
                    </a:ext>
                  </a:extLst>
                </a:gridCol>
                <a:gridCol w="865754">
                  <a:extLst>
                    <a:ext uri="{9D8B030D-6E8A-4147-A177-3AD203B41FA5}">
                      <a16:colId xmlns:a16="http://schemas.microsoft.com/office/drawing/2014/main" xmlns="" val="3544145421"/>
                    </a:ext>
                  </a:extLst>
                </a:gridCol>
                <a:gridCol w="2123237">
                  <a:extLst>
                    <a:ext uri="{9D8B030D-6E8A-4147-A177-3AD203B41FA5}">
                      <a16:colId xmlns:a16="http://schemas.microsoft.com/office/drawing/2014/main" xmlns="" val="968291494"/>
                    </a:ext>
                  </a:extLst>
                </a:gridCol>
              </a:tblGrid>
              <a:tr h="342900">
                <a:tc>
                  <a:txBody>
                    <a:bodyPr/>
                    <a:lstStyle/>
                    <a:p>
                      <a:pPr marL="0" marR="0" algn="ctr">
                        <a:lnSpc>
                          <a:spcPct val="115000"/>
                        </a:lnSpc>
                        <a:spcBef>
                          <a:spcPts val="0"/>
                        </a:spcBef>
                        <a:spcAft>
                          <a:spcPts val="0"/>
                        </a:spcAft>
                        <a:tabLst>
                          <a:tab pos="689610" algn="ctr"/>
                          <a:tab pos="1379855" algn="r"/>
                        </a:tabLst>
                      </a:pPr>
                      <a:r>
                        <a:rPr lang="en-US" sz="1400" dirty="0">
                          <a:effectLst/>
                          <a:latin typeface="Cambria" panose="02040503050406030204" pitchFamily="18" charset="0"/>
                        </a:rPr>
                        <a:t>Project</a:t>
                      </a:r>
                      <a:endParaRPr lang="en-US" sz="14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Total Score</a:t>
                      </a:r>
                      <a:endParaRPr lang="en-US" sz="14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Ranking</a:t>
                      </a:r>
                      <a:endParaRPr lang="en-US" sz="14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CCQ Prioritization Score</a:t>
                      </a:r>
                      <a:endParaRPr lang="en-US" sz="1400" dirty="0">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1198278370"/>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Alternative Sewer Solutions Study</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0.3796</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11</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2666498383"/>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Beautification and Improvements to the Fairgrounds</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0.4277</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10</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4148845615"/>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College Avenue Placemaking</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0.5565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20</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933032297"/>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Florida A&amp;M Entry Points</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0.4805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20</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1859012334"/>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Lake Lafayette and St. Marks Regional Linear Park</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0.4500</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1778276350"/>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Market District Placemaking</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0.4729</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3</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20</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2002713537"/>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Midtown Placemaking</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0.4447</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7</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10</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3521748458"/>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Monroe-Adams Corridor Placemaking</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0.4601</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4</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2387368021"/>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Northeast Park</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0.4392</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8</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10</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396824575"/>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Orange Avenue/Meridian Road Placemaking</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0.4498</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6</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1946111340"/>
                  </a:ext>
                </a:extLst>
              </a:tr>
              <a:tr h="342900">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Tallahassee-Leon Community Animal Service Center</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0.4335</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9</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10</a:t>
                      </a:r>
                      <a:endParaRPr lang="en-US" sz="1200" dirty="0">
                        <a:solidFill>
                          <a:schemeClr val="accent6">
                            <a:lumMod val="75000"/>
                          </a:schemeClr>
                        </a:solidFill>
                        <a:effectLst/>
                        <a:latin typeface="Cambria" panose="02040503050406030204" pitchFamily="18" charset="0"/>
                        <a:ea typeface="SimSun" panose="02010600030101010101" pitchFamily="2" charset="-122"/>
                        <a:cs typeface="DaunPenh" panose="01010101010101010101" pitchFamily="2" charset="0"/>
                      </a:endParaRPr>
                    </a:p>
                  </a:txBody>
                  <a:tcPr marL="68580" marR="68580" marT="0" marB="0" anchor="ctr"/>
                </a:tc>
                <a:extLst>
                  <a:ext uri="{0D108BD9-81ED-4DB2-BD59-A6C34878D82A}">
                    <a16:rowId xmlns:a16="http://schemas.microsoft.com/office/drawing/2014/main" xmlns="" val="2302900499"/>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
            <a:ext cx="1097280" cy="109728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4277469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solidFill>
                  <a:schemeClr val="accent6">
                    <a:lumMod val="75000"/>
                  </a:schemeClr>
                </a:solidFill>
                <a:latin typeface="Cambria" panose="02040503050406030204" pitchFamily="18" charset="0"/>
              </a:rPr>
              <a:t>Conclusions</a:t>
            </a:r>
            <a:endParaRPr lang="en-US" sz="24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local economic </a:t>
            </a:r>
            <a:r>
              <a:rPr lang="en-US" sz="1800" dirty="0">
                <a:solidFill>
                  <a:schemeClr val="accent6">
                    <a:lumMod val="75000"/>
                  </a:schemeClr>
                </a:solidFill>
                <a:latin typeface="Times New Roman" panose="02020603050405020304" pitchFamily="18" charset="0"/>
                <a:cs typeface="Times New Roman" panose="02020603050405020304" pitchFamily="18" charset="0"/>
              </a:rPr>
              <a:t>impacts of the eleven Blueprint 2020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projects (from an equal comparison perspective) are summarized below. In summary:</a:t>
            </a:r>
          </a:p>
          <a:p>
            <a:pPr marL="0" indent="0" algn="just">
              <a:buNone/>
            </a:pP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project that needs the lowest annual investment cost</a:t>
            </a:r>
            <a:r>
              <a:rPr lang="en-US" sz="1800" dirty="0">
                <a:solidFill>
                  <a:schemeClr val="accent6">
                    <a:lumMod val="75000"/>
                  </a:schemeClr>
                </a:solidFill>
                <a:latin typeface="Times New Roman" panose="02020603050405020304" pitchFamily="18" charset="0"/>
                <a:cs typeface="Times New Roman" panose="02020603050405020304" pitchFamily="18" charset="0"/>
              </a:rPr>
              <a:t>: “Florida A&amp;M Entry Points”</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project that creates the most annual construction-related jobs: </a:t>
            </a:r>
            <a:r>
              <a:rPr lang="en-US" sz="1800" dirty="0">
                <a:solidFill>
                  <a:schemeClr val="accent6">
                    <a:lumMod val="75000"/>
                  </a:schemeClr>
                </a:solidFill>
                <a:latin typeface="Times New Roman" panose="02020603050405020304" pitchFamily="18" charset="0"/>
                <a:cs typeface="Times New Roman" panose="02020603050405020304" pitchFamily="18" charset="0"/>
              </a:rPr>
              <a:t>“Northeast Park” </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project that affects the land-use with the highest average aggregate property market values: </a:t>
            </a:r>
            <a:r>
              <a:rPr lang="en-US" sz="1800" dirty="0">
                <a:solidFill>
                  <a:schemeClr val="accent6">
                    <a:lumMod val="75000"/>
                  </a:schemeClr>
                </a:solidFill>
                <a:latin typeface="Times New Roman" panose="02020603050405020304" pitchFamily="18" charset="0"/>
                <a:cs typeface="Times New Roman" panose="02020603050405020304" pitchFamily="18" charset="0"/>
              </a:rPr>
              <a:t>“College Avenue Placemaking”</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project that affects the land-use with the highest potential of commercial </a:t>
            </a:r>
            <a:r>
              <a:rPr lang="en-US" sz="1800" dirty="0">
                <a:solidFill>
                  <a:schemeClr val="accent6">
                    <a:lumMod val="75000"/>
                  </a:schemeClr>
                </a:solidFill>
                <a:latin typeface="Times New Roman" panose="02020603050405020304" pitchFamily="18" charset="0"/>
                <a:cs typeface="Times New Roman" panose="02020603050405020304" pitchFamily="18" charset="0"/>
              </a:rPr>
              <a:t>development: “Market District Placemaking” </a:t>
            </a:r>
          </a:p>
          <a:p>
            <a:pPr marL="0" indent="0" algn="just">
              <a:buNone/>
            </a:pPr>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rankings </a:t>
            </a:r>
            <a:r>
              <a:rPr lang="en-US" sz="1800" dirty="0">
                <a:solidFill>
                  <a:schemeClr val="accent6">
                    <a:lumMod val="75000"/>
                  </a:schemeClr>
                </a:solidFill>
                <a:latin typeface="Times New Roman" panose="02020603050405020304" pitchFamily="18" charset="0"/>
                <a:cs typeface="Times New Roman" panose="02020603050405020304" pitchFamily="18" charset="0"/>
              </a:rPr>
              <a:t>of the eleven Blueprint 2020 projects to being undertaken with priority from the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economic perspective (indicator weights assigned):</a:t>
            </a:r>
          </a:p>
          <a:p>
            <a:pPr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Top three rankings: </a:t>
            </a:r>
          </a:p>
          <a:p>
            <a:pPr marL="457200" lvl="1" indent="0" algn="just">
              <a:buNone/>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1)  “College </a:t>
            </a:r>
            <a:r>
              <a:rPr lang="en-US" sz="1800" dirty="0">
                <a:solidFill>
                  <a:schemeClr val="accent6">
                    <a:lumMod val="75000"/>
                  </a:schemeClr>
                </a:solidFill>
                <a:latin typeface="Times New Roman" panose="02020603050405020304" pitchFamily="18" charset="0"/>
                <a:cs typeface="Times New Roman" panose="02020603050405020304" pitchFamily="18" charset="0"/>
              </a:rPr>
              <a:t>Avenue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Placemaking”;</a:t>
            </a:r>
          </a:p>
          <a:p>
            <a:pPr marL="457200" lvl="1" indent="0" algn="just">
              <a:buNone/>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2)  “</a:t>
            </a:r>
            <a:r>
              <a:rPr lang="en-US" sz="1800" dirty="0">
                <a:solidFill>
                  <a:schemeClr val="accent6">
                    <a:lumMod val="75000"/>
                  </a:schemeClr>
                </a:solidFill>
                <a:latin typeface="Times New Roman" panose="02020603050405020304" pitchFamily="18" charset="0"/>
                <a:cs typeface="Times New Roman" panose="02020603050405020304" pitchFamily="18" charset="0"/>
              </a:rPr>
              <a:t>Florida A&amp;M Entry Points</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and; </a:t>
            </a:r>
          </a:p>
          <a:p>
            <a:pPr marL="457200" lvl="1" indent="0" algn="just">
              <a:buNone/>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3)  </a:t>
            </a:r>
            <a:r>
              <a:rPr lang="en-US" sz="1800" dirty="0">
                <a:solidFill>
                  <a:schemeClr val="accent6">
                    <a:lumMod val="75000"/>
                  </a:schemeClr>
                </a:solidFill>
                <a:latin typeface="Times New Roman" panose="02020603050405020304" pitchFamily="18" charset="0"/>
                <a:cs typeface="Times New Roman" panose="02020603050405020304" pitchFamily="18" charset="0"/>
              </a:rPr>
              <a:t>“Market District Placemaking”</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427746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81000"/>
            <a:ext cx="7223760" cy="1143000"/>
          </a:xfrm>
        </p:spPr>
        <p:txBody>
          <a:bodyPr>
            <a:normAutofit/>
          </a:bodyPr>
          <a:lstStyle/>
          <a:p>
            <a:r>
              <a:rPr lang="en-US" sz="2000" b="1" dirty="0" smtClean="0">
                <a:solidFill>
                  <a:schemeClr val="accent6">
                    <a:lumMod val="75000"/>
                  </a:schemeClr>
                </a:solidFill>
                <a:latin typeface="Cambria" panose="02040503050406030204" pitchFamily="18" charset="0"/>
              </a:rPr>
              <a:t>Project Scope: The Eleven Blueprint </a:t>
            </a:r>
            <a:r>
              <a:rPr lang="en-US" sz="2000" b="1" dirty="0">
                <a:solidFill>
                  <a:schemeClr val="accent6">
                    <a:lumMod val="75000"/>
                  </a:schemeClr>
                </a:solidFill>
                <a:latin typeface="Cambria" panose="02040503050406030204" pitchFamily="18" charset="0"/>
              </a:rPr>
              <a:t>2020 Intergovernmental Agency (BIA) Projects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55471022"/>
              </p:ext>
            </p:extLst>
          </p:nvPr>
        </p:nvGraphicFramePr>
        <p:xfrm>
          <a:off x="457200" y="1600200"/>
          <a:ext cx="8229600" cy="4450080"/>
        </p:xfrm>
        <a:graphic>
          <a:graphicData uri="http://schemas.openxmlformats.org/drawingml/2006/table">
            <a:tbl>
              <a:tblPr firstRow="1" bandRow="1" bandCol="1">
                <a:tableStyleId>{912C8C85-51F0-491E-9774-3900AFEF0FD7}</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marL="0" marR="0" algn="ctr">
                        <a:lnSpc>
                          <a:spcPct val="115000"/>
                        </a:lnSpc>
                        <a:spcBef>
                          <a:spcPts val="0"/>
                        </a:spcBef>
                        <a:spcAft>
                          <a:spcPts val="0"/>
                        </a:spcAft>
                      </a:pPr>
                      <a:r>
                        <a:rPr lang="en-US" sz="1400" dirty="0">
                          <a:effectLst/>
                          <a:latin typeface="Cambria" panose="02040503050406030204" pitchFamily="18" charset="0"/>
                        </a:rPr>
                        <a:t>Areas</a:t>
                      </a:r>
                      <a:endParaRPr lang="en-US" sz="1400" b="1" dirty="0">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mbria" panose="02040503050406030204" pitchFamily="18" charset="0"/>
                        </a:rPr>
                        <a:t>Project</a:t>
                      </a:r>
                      <a:endParaRPr lang="en-US" sz="1400" b="1" dirty="0">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rowSpan="6">
                  <a:txBody>
                    <a:bodyPr/>
                    <a:lstStyle/>
                    <a:p>
                      <a:r>
                        <a:rPr lang="en-US" sz="1200" dirty="0" smtClean="0">
                          <a:solidFill>
                            <a:schemeClr val="accent6">
                              <a:lumMod val="75000"/>
                            </a:schemeClr>
                          </a:solidFill>
                          <a:latin typeface="Cambria" panose="02040503050406030204" pitchFamily="18" charset="0"/>
                        </a:rPr>
                        <a:t>Community Enhancement</a:t>
                      </a:r>
                      <a:r>
                        <a:rPr lang="en-US" sz="1200" baseline="0" dirty="0" smtClean="0">
                          <a:solidFill>
                            <a:schemeClr val="accent6">
                              <a:lumMod val="75000"/>
                            </a:schemeClr>
                          </a:solidFill>
                          <a:latin typeface="Cambria" panose="02040503050406030204" pitchFamily="18" charset="0"/>
                        </a:rPr>
                        <a:t> Districts</a:t>
                      </a:r>
                      <a:endParaRPr lang="en-US" sz="1200" b="1" dirty="0">
                        <a:solidFill>
                          <a:schemeClr val="accent6">
                            <a:lumMod val="75000"/>
                          </a:schemeClr>
                        </a:solidFill>
                        <a:latin typeface="Cambria" panose="02040503050406030204" pitchFamily="18" charset="0"/>
                      </a:endParaRPr>
                    </a:p>
                  </a:txBody>
                  <a:tcPr marL="91439" marR="91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Beautification and Improvements to the Fairgrounds</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College Avenue Placemaking</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Market District Placemaking</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Midtown Placemaking</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Monroe-Adams Corridor Placemaking</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Orange Avenue/Meridian Road Placemaking</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r>
                        <a:rPr lang="en-US" sz="1200" dirty="0" smtClean="0">
                          <a:solidFill>
                            <a:schemeClr val="accent6">
                              <a:lumMod val="75000"/>
                            </a:schemeClr>
                          </a:solidFill>
                          <a:latin typeface="Cambria" panose="02040503050406030204" pitchFamily="18" charset="0"/>
                        </a:rPr>
                        <a:t>Connectivity</a:t>
                      </a:r>
                      <a:endParaRPr lang="en-US" sz="1200" b="1" dirty="0">
                        <a:solidFill>
                          <a:schemeClr val="accent6">
                            <a:lumMod val="75000"/>
                          </a:schemeClr>
                        </a:solidFill>
                        <a:latin typeface="Cambria" panose="02040503050406030204" pitchFamily="18" charset="0"/>
                      </a:endParaRPr>
                    </a:p>
                  </a:txBody>
                  <a:tcPr marL="91439" marR="91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Florida A&amp;M Entry Points</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70840">
                <a:tc rowSpan="4">
                  <a:txBody>
                    <a:bodyPr/>
                    <a:lstStyle/>
                    <a:p>
                      <a:r>
                        <a:rPr lang="en-US" sz="1200" dirty="0" smtClean="0">
                          <a:solidFill>
                            <a:schemeClr val="accent6">
                              <a:lumMod val="75000"/>
                            </a:schemeClr>
                          </a:solidFill>
                          <a:latin typeface="Cambria" panose="02040503050406030204" pitchFamily="18" charset="0"/>
                        </a:rPr>
                        <a:t>Quality of Life</a:t>
                      </a:r>
                      <a:endParaRPr lang="en-US" sz="1200" b="1" dirty="0">
                        <a:solidFill>
                          <a:schemeClr val="accent6">
                            <a:lumMod val="75000"/>
                          </a:schemeClr>
                        </a:solidFill>
                        <a:latin typeface="Cambria" panose="02040503050406030204" pitchFamily="18" charset="0"/>
                      </a:endParaRPr>
                    </a:p>
                  </a:txBody>
                  <a:tcPr marL="91439" marR="914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Alternative Sewer Solutions Study</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70840">
                <a:tc vMerge="1">
                  <a:txBody>
                    <a:bodyPr/>
                    <a:lstStyle/>
                    <a:p>
                      <a:endParaRPr lang="en-US" sz="1200" b="1" dirty="0">
                        <a:latin typeface="Cambria" panose="02040503050406030204" pitchFamily="18" charset="0"/>
                      </a:endParaRPr>
                    </a:p>
                  </a:txBody>
                  <a:tcPr anchor="ct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Lake Lafayette and St. Marks Regional Linear Park</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Northeast Park</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200" dirty="0">
                          <a:solidFill>
                            <a:schemeClr val="accent6">
                              <a:lumMod val="75000"/>
                            </a:schemeClr>
                          </a:solidFill>
                          <a:effectLst/>
                          <a:latin typeface="Cambria" panose="02040503050406030204" pitchFamily="18" charset="0"/>
                        </a:rPr>
                        <a:t>Tallahassee-Leon Community Animal Service Center</a:t>
                      </a:r>
                      <a:endParaRPr lang="en-US" sz="1200" b="0" dirty="0">
                        <a:solidFill>
                          <a:schemeClr val="accent6">
                            <a:lumMod val="75000"/>
                          </a:schemeClr>
                        </a:solidFill>
                        <a:effectLst/>
                        <a:latin typeface="Cambria" panose="02040503050406030204" pitchFamily="18" charset="0"/>
                        <a:ea typeface="SimSun"/>
                        <a:cs typeface="DaunPenh"/>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720" t="6696" r="4018" b="2"/>
          <a:stretch>
            <a:fillRect/>
          </a:stretch>
        </p:blipFill>
        <p:spPr bwMode="auto">
          <a:xfrm>
            <a:off x="7589520" y="350520"/>
            <a:ext cx="1097280" cy="1097280"/>
          </a:xfrm>
          <a:prstGeom prst="rect">
            <a:avLst/>
          </a:prstGeom>
          <a:noFill/>
          <a:ln>
            <a:noFill/>
          </a:ln>
        </p:spPr>
      </p:pic>
    </p:spTree>
    <p:extLst>
      <p:ext uri="{BB962C8B-B14F-4D97-AF65-F5344CB8AC3E}">
        <p14:creationId xmlns:p14="http://schemas.microsoft.com/office/powerpoint/2010/main" val="326350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b="1" dirty="0" smtClean="0">
                <a:solidFill>
                  <a:schemeClr val="accent6">
                    <a:lumMod val="75000"/>
                  </a:schemeClr>
                </a:solidFill>
                <a:latin typeface="Cambria" panose="02040503050406030204" pitchFamily="18" charset="0"/>
              </a:rPr>
              <a:t>Project Goals</a:t>
            </a:r>
            <a:endParaRPr lang="en-US" sz="28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457200" y="1676400"/>
            <a:ext cx="8229600" cy="4525963"/>
          </a:xfrm>
        </p:spPr>
        <p:txBody>
          <a:bodyPr>
            <a:normAutofit/>
          </a:bodyPr>
          <a:lstStyle/>
          <a:p>
            <a:pPr algn="just"/>
            <a:endParaRPr lang="en-US" sz="2800"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2800" dirty="0" smtClean="0">
                <a:solidFill>
                  <a:schemeClr val="accent6">
                    <a:lumMod val="75000"/>
                  </a:schemeClr>
                </a:solidFill>
                <a:latin typeface="Times New Roman" panose="02020603050405020304" pitchFamily="18" charset="0"/>
                <a:cs typeface="Times New Roman" panose="02020603050405020304" pitchFamily="18" charset="0"/>
              </a:rPr>
              <a:t>What are the individual and overall economic impacts of the eleven Blueprint 2020 projects?</a:t>
            </a:r>
          </a:p>
          <a:p>
            <a:pPr algn="just"/>
            <a:endParaRPr lang="en-US" sz="2800"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2800" dirty="0" smtClean="0">
                <a:solidFill>
                  <a:schemeClr val="accent6">
                    <a:lumMod val="75000"/>
                  </a:schemeClr>
                </a:solidFill>
                <a:latin typeface="Times New Roman" panose="02020603050405020304" pitchFamily="18" charset="0"/>
                <a:cs typeface="Times New Roman" panose="02020603050405020304" pitchFamily="18" charset="0"/>
              </a:rPr>
              <a:t>What are the rankings of the eleven Blueprint 2020 projects prioritized from an economic perspective?</a:t>
            </a:r>
            <a:endParaRPr lang="en-US" sz="2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720" t="6696" r="4018" b="2"/>
          <a:stretch>
            <a:fillRect/>
          </a:stretch>
        </p:blipFill>
        <p:spPr bwMode="auto">
          <a:xfrm>
            <a:off x="7589520" y="350520"/>
            <a:ext cx="1097280" cy="1097280"/>
          </a:xfrm>
          <a:prstGeom prst="rect">
            <a:avLst/>
          </a:prstGeom>
          <a:noFill/>
          <a:ln>
            <a:noFill/>
          </a:ln>
        </p:spPr>
      </p:pic>
    </p:spTree>
    <p:extLst>
      <p:ext uri="{BB962C8B-B14F-4D97-AF65-F5344CB8AC3E}">
        <p14:creationId xmlns:p14="http://schemas.microsoft.com/office/powerpoint/2010/main" val="1825483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800" b="1" dirty="0" smtClean="0">
                <a:solidFill>
                  <a:schemeClr val="accent6">
                    <a:lumMod val="75000"/>
                  </a:schemeClr>
                </a:solidFill>
                <a:latin typeface="Cambria" panose="02040503050406030204" pitchFamily="18" charset="0"/>
              </a:rPr>
              <a:t>Project Outline</a:t>
            </a:r>
            <a:endParaRPr lang="en-US" sz="28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609600" y="1752600"/>
            <a:ext cx="8229600" cy="4525963"/>
          </a:xfrm>
        </p:spPr>
        <p:txBody>
          <a:bodyPr>
            <a:normAutofit/>
          </a:bodyPr>
          <a:lstStyle/>
          <a:p>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Introduction</a:t>
            </a:r>
          </a:p>
          <a:p>
            <a:endParaRPr lang="en-US" sz="1800" b="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Literature Review</a:t>
            </a:r>
          </a:p>
          <a:p>
            <a:endParaRPr lang="en-US" sz="1800" b="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sz="1800" b="1" dirty="0">
                <a:solidFill>
                  <a:schemeClr val="accent6">
                    <a:lumMod val="75000"/>
                  </a:schemeClr>
                </a:solidFill>
                <a:latin typeface="Times New Roman" panose="02020603050405020304" pitchFamily="18" charset="0"/>
                <a:cs typeface="Times New Roman" panose="02020603050405020304" pitchFamily="18" charset="0"/>
              </a:rPr>
              <a:t>Multi-Attribute Utility (MAU) </a:t>
            </a: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Model</a:t>
            </a:r>
          </a:p>
          <a:p>
            <a:endParaRPr lang="en-US" sz="1800" b="1" dirty="0">
              <a:solidFill>
                <a:schemeClr val="accent6">
                  <a:lumMod val="75000"/>
                </a:schemeClr>
              </a:solidFill>
              <a:latin typeface="Times New Roman" panose="02020603050405020304" pitchFamily="18" charset="0"/>
              <a:cs typeface="Times New Roman" panose="02020603050405020304" pitchFamily="18" charset="0"/>
            </a:endParaRPr>
          </a:p>
          <a:p>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Description of Data and Data Statistics</a:t>
            </a:r>
          </a:p>
          <a:p>
            <a:endParaRPr lang="en-US" sz="1800" b="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Ranking </a:t>
            </a:r>
            <a:r>
              <a:rPr lang="en-US" sz="1800" b="1" dirty="0">
                <a:solidFill>
                  <a:schemeClr val="accent6">
                    <a:lumMod val="75000"/>
                  </a:schemeClr>
                </a:solidFill>
                <a:latin typeface="Times New Roman" panose="02020603050405020304" pitchFamily="18" charset="0"/>
                <a:cs typeface="Times New Roman" panose="02020603050405020304" pitchFamily="18" charset="0"/>
              </a:rPr>
              <a:t>Results </a:t>
            </a: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and CCQ </a:t>
            </a:r>
            <a:r>
              <a:rPr lang="en-US" sz="1800" b="1" dirty="0">
                <a:solidFill>
                  <a:schemeClr val="accent6">
                    <a:lumMod val="75000"/>
                  </a:schemeClr>
                </a:solidFill>
                <a:latin typeface="Times New Roman" panose="02020603050405020304" pitchFamily="18" charset="0"/>
                <a:cs typeface="Times New Roman" panose="02020603050405020304" pitchFamily="18" charset="0"/>
              </a:rPr>
              <a:t>Prioritization </a:t>
            </a: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Scores</a:t>
            </a:r>
          </a:p>
          <a:p>
            <a:endParaRPr lang="en-US" sz="1800" b="1" dirty="0" smtClean="0">
              <a:solidFill>
                <a:schemeClr val="accent6">
                  <a:lumMod val="75000"/>
                </a:schemeClr>
              </a:solidFill>
              <a:latin typeface="Times New Roman" panose="02020603050405020304" pitchFamily="18" charset="0"/>
              <a:cs typeface="Times New Roman" panose="02020603050405020304" pitchFamily="18" charset="0"/>
            </a:endParaRPr>
          </a:p>
          <a:p>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Conclusions</a:t>
            </a:r>
            <a:endParaRPr lang="en-US" sz="18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720" t="6696" r="4018" b="2"/>
          <a:stretch>
            <a:fillRect/>
          </a:stretch>
        </p:blipFill>
        <p:spPr bwMode="auto">
          <a:xfrm>
            <a:off x="7589520" y="350520"/>
            <a:ext cx="1097280" cy="1097280"/>
          </a:xfrm>
          <a:prstGeom prst="rect">
            <a:avLst/>
          </a:prstGeom>
          <a:noFill/>
          <a:ln>
            <a:noFill/>
          </a:ln>
        </p:spPr>
      </p:pic>
    </p:spTree>
    <p:extLst>
      <p:ext uri="{BB962C8B-B14F-4D97-AF65-F5344CB8AC3E}">
        <p14:creationId xmlns:p14="http://schemas.microsoft.com/office/powerpoint/2010/main" val="2310833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2400" b="1" dirty="0" smtClean="0">
                <a:solidFill>
                  <a:schemeClr val="accent6">
                    <a:lumMod val="75000"/>
                  </a:schemeClr>
                </a:solidFill>
                <a:latin typeface="Cambria" panose="02040503050406030204" pitchFamily="18" charset="0"/>
              </a:rPr>
              <a:t>Introduction</a:t>
            </a:r>
            <a:endParaRPr lang="en-US" sz="24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457200" y="1676400"/>
            <a:ext cx="8229600" cy="4525963"/>
          </a:xfrm>
        </p:spPr>
        <p:txBody>
          <a:bodyPr>
            <a:noAutofit/>
          </a:bodyPr>
          <a:lstStyle/>
          <a:p>
            <a:pPr algn="just"/>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The Blueprint Intergovernmental Agency</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Blueprint 2020 Projects - 2020 </a:t>
            </a:r>
            <a:r>
              <a:rPr lang="en-US" sz="1800" dirty="0">
                <a:solidFill>
                  <a:schemeClr val="accent6">
                    <a:lumMod val="75000"/>
                  </a:schemeClr>
                </a:solidFill>
                <a:latin typeface="Times New Roman" panose="02020603050405020304" pitchFamily="18" charset="0"/>
                <a:cs typeface="Times New Roman" panose="02020603050405020304" pitchFamily="18" charset="0"/>
              </a:rPr>
              <a:t>Penny Sales Tax Extension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Projects</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Overall, there are five </a:t>
            </a:r>
            <a:r>
              <a:rPr lang="en-US" sz="1800" dirty="0">
                <a:solidFill>
                  <a:schemeClr val="accent6">
                    <a:lumMod val="75000"/>
                  </a:schemeClr>
                </a:solidFill>
                <a:latin typeface="Times New Roman" panose="02020603050405020304" pitchFamily="18" charset="0"/>
                <a:cs typeface="Times New Roman" panose="02020603050405020304" pitchFamily="18" charset="0"/>
              </a:rPr>
              <a:t>a</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reas (29 projects): </a:t>
            </a:r>
            <a:r>
              <a:rPr lang="en-US" sz="1800" i="1" dirty="0">
                <a:solidFill>
                  <a:schemeClr val="accent6">
                    <a:lumMod val="75000"/>
                  </a:schemeClr>
                </a:solidFill>
                <a:latin typeface="Times New Roman" panose="02020603050405020304" pitchFamily="18" charset="0"/>
                <a:cs typeface="Times New Roman" panose="02020603050405020304" pitchFamily="18" charset="0"/>
              </a:rPr>
              <a:t>“Connectivity”</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i="1" dirty="0">
                <a:solidFill>
                  <a:schemeClr val="accent6">
                    <a:lumMod val="75000"/>
                  </a:schemeClr>
                </a:solidFill>
                <a:latin typeface="Times New Roman" panose="02020603050405020304" pitchFamily="18" charset="0"/>
                <a:cs typeface="Times New Roman" panose="02020603050405020304" pitchFamily="18" charset="0"/>
              </a:rPr>
              <a:t>Getaways</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i="1" dirty="0">
                <a:solidFill>
                  <a:schemeClr val="accent6">
                    <a:lumMod val="75000"/>
                  </a:schemeClr>
                </a:solidFill>
                <a:latin typeface="Times New Roman" panose="02020603050405020304" pitchFamily="18" charset="0"/>
                <a:cs typeface="Times New Roman" panose="02020603050405020304" pitchFamily="18" charset="0"/>
              </a:rPr>
              <a:t>“Community </a:t>
            </a:r>
            <a:r>
              <a:rPr lang="en-US" sz="1800" i="1" dirty="0" smtClean="0">
                <a:solidFill>
                  <a:schemeClr val="accent6">
                    <a:lumMod val="75000"/>
                  </a:schemeClr>
                </a:solidFill>
                <a:latin typeface="Times New Roman" panose="02020603050405020304" pitchFamily="18" charset="0"/>
                <a:cs typeface="Times New Roman" panose="02020603050405020304" pitchFamily="18" charset="0"/>
              </a:rPr>
              <a:t>Enhancements”</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800" dirty="0">
                <a:solidFill>
                  <a:schemeClr val="accent6">
                    <a:lumMod val="75000"/>
                  </a:schemeClr>
                </a:solidFill>
                <a:latin typeface="Times New Roman" panose="02020603050405020304" pitchFamily="18" charset="0"/>
                <a:cs typeface="Times New Roman" panose="02020603050405020304" pitchFamily="18" charset="0"/>
              </a:rPr>
              <a:t>“</a:t>
            </a:r>
            <a:r>
              <a:rPr lang="en-US" sz="1800" i="1" dirty="0" smtClean="0">
                <a:solidFill>
                  <a:schemeClr val="accent6">
                    <a:lumMod val="75000"/>
                  </a:schemeClr>
                </a:solidFill>
                <a:latin typeface="Times New Roman" panose="02020603050405020304" pitchFamily="18" charset="0"/>
                <a:cs typeface="Times New Roman" panose="02020603050405020304" pitchFamily="18" charset="0"/>
              </a:rPr>
              <a:t>Regional </a:t>
            </a:r>
            <a:r>
              <a:rPr lang="en-US" sz="1800" i="1" dirty="0">
                <a:solidFill>
                  <a:schemeClr val="accent6">
                    <a:lumMod val="75000"/>
                  </a:schemeClr>
                </a:solidFill>
                <a:latin typeface="Times New Roman" panose="02020603050405020304" pitchFamily="18" charset="0"/>
                <a:cs typeface="Times New Roman" panose="02020603050405020304" pitchFamily="18" charset="0"/>
              </a:rPr>
              <a:t>Mobility</a:t>
            </a:r>
            <a:r>
              <a:rPr lang="en-US" sz="1800" dirty="0">
                <a:solidFill>
                  <a:schemeClr val="accent6">
                    <a:lumMod val="75000"/>
                  </a:schemeClr>
                </a:solidFill>
                <a:latin typeface="Times New Roman" panose="02020603050405020304" pitchFamily="18" charset="0"/>
                <a:cs typeface="Times New Roman" panose="02020603050405020304" pitchFamily="18" charset="0"/>
              </a:rPr>
              <a:t>”, and </a:t>
            </a:r>
            <a:r>
              <a:rPr lang="en-US" sz="1800" i="1" dirty="0">
                <a:solidFill>
                  <a:schemeClr val="accent6">
                    <a:lumMod val="75000"/>
                  </a:schemeClr>
                </a:solidFill>
                <a:latin typeface="Times New Roman" panose="02020603050405020304" pitchFamily="18" charset="0"/>
                <a:cs typeface="Times New Roman" panose="02020603050405020304" pitchFamily="18" charset="0"/>
              </a:rPr>
              <a:t>“Quality of </a:t>
            </a:r>
            <a:r>
              <a:rPr lang="en-US" sz="1800" i="1" dirty="0" smtClean="0">
                <a:solidFill>
                  <a:schemeClr val="accent6">
                    <a:lumMod val="75000"/>
                  </a:schemeClr>
                </a:solidFill>
                <a:latin typeface="Times New Roman" panose="02020603050405020304" pitchFamily="18" charset="0"/>
                <a:cs typeface="Times New Roman" panose="02020603050405020304" pitchFamily="18" charset="0"/>
              </a:rPr>
              <a:t>Life”</a:t>
            </a:r>
          </a:p>
          <a:p>
            <a:pPr marL="285750" lvl="1" algn="just">
              <a:buSzPct val="120000"/>
              <a:buFont typeface="Arial" panose="020B0604020202020204" pitchFamily="34" charset="0"/>
              <a:buChar char="•"/>
            </a:pP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The founding principle of Blueprint: Holistic Planning:</a:t>
            </a:r>
            <a:endParaRPr lang="en-US" sz="1800" b="1" dirty="0">
              <a:solidFill>
                <a:schemeClr val="accent6">
                  <a:lumMod val="75000"/>
                </a:schemeClr>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Economic values;</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Environmental values, and;</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Social values</a:t>
            </a:r>
          </a:p>
          <a:p>
            <a:pPr algn="just"/>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“Blueprint Promise” Criteria: </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“Project Readiness”</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“Water Quality Improvements” </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“Transportation Enhancements”</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“Expand Parks and Recreation Areas”, and;</a:t>
            </a:r>
          </a:p>
          <a:p>
            <a:pPr lvl="1" algn="just">
              <a:buFont typeface="Arial" panose="020B0604020202020204" pitchFamily="34" charset="0"/>
              <a:buChar char="•"/>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“Invest in Economic Development”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720" t="6696" r="4018" b="2"/>
          <a:stretch>
            <a:fillRect/>
          </a:stretch>
        </p:blipFill>
        <p:spPr bwMode="auto">
          <a:xfrm>
            <a:off x="7589520" y="381000"/>
            <a:ext cx="1097280" cy="1097280"/>
          </a:xfrm>
          <a:prstGeom prst="rect">
            <a:avLst/>
          </a:prstGeom>
          <a:noFill/>
          <a:ln>
            <a:noFill/>
          </a:ln>
        </p:spPr>
      </p:pic>
    </p:spTree>
    <p:extLst>
      <p:ext uri="{BB962C8B-B14F-4D97-AF65-F5344CB8AC3E}">
        <p14:creationId xmlns:p14="http://schemas.microsoft.com/office/powerpoint/2010/main" val="922428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2400" b="1" dirty="0" smtClean="0">
                <a:solidFill>
                  <a:schemeClr val="accent6">
                    <a:lumMod val="75000"/>
                  </a:schemeClr>
                </a:solidFill>
                <a:latin typeface="Cambria" panose="02040503050406030204" pitchFamily="18" charset="0"/>
              </a:rPr>
              <a:t>Introduction, cont.</a:t>
            </a:r>
            <a:endParaRPr lang="en-US" sz="24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457200" y="1752600"/>
            <a:ext cx="8229600" cy="4525963"/>
          </a:xfrm>
        </p:spPr>
        <p:txBody>
          <a:bodyPr>
            <a:noAutofit/>
          </a:bodyPr>
          <a:lstStyle/>
          <a:p>
            <a:pPr marL="0" indent="0" algn="just">
              <a:buNone/>
            </a:pP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The Local Economic Impacts Performed by FSU CEFA Includes:</a:t>
            </a:r>
          </a:p>
          <a:p>
            <a:pPr marL="0" indent="0" algn="just">
              <a:buNone/>
            </a:pPr>
            <a:endParaRPr lang="en-US" sz="1800" b="1" dirty="0" smtClean="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2000" dirty="0" smtClean="0">
                <a:solidFill>
                  <a:schemeClr val="accent6">
                    <a:lumMod val="75000"/>
                  </a:schemeClr>
                </a:solidFill>
                <a:latin typeface="Times New Roman" panose="02020603050405020304" pitchFamily="18" charset="0"/>
                <a:cs typeface="Times New Roman" panose="02020603050405020304" pitchFamily="18" charset="0"/>
              </a:rPr>
              <a:t>Three Areas (11 projects): </a:t>
            </a:r>
            <a:r>
              <a:rPr lang="en-US" sz="2000" dirty="0">
                <a:solidFill>
                  <a:schemeClr val="accent6">
                    <a:lumMod val="75000"/>
                  </a:schemeClr>
                </a:solidFill>
                <a:latin typeface="Times New Roman" panose="02020603050405020304" pitchFamily="18" charset="0"/>
                <a:cs typeface="Times New Roman" panose="02020603050405020304" pitchFamily="18" charset="0"/>
              </a:rPr>
              <a:t>“Connectivity”, </a:t>
            </a:r>
            <a:r>
              <a:rPr lang="en-US" sz="20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2000" dirty="0">
                <a:solidFill>
                  <a:schemeClr val="accent6">
                    <a:lumMod val="75000"/>
                  </a:schemeClr>
                </a:solidFill>
                <a:latin typeface="Times New Roman" panose="02020603050405020304" pitchFamily="18" charset="0"/>
                <a:cs typeface="Times New Roman" panose="02020603050405020304" pitchFamily="18" charset="0"/>
              </a:rPr>
              <a:t>Community </a:t>
            </a:r>
            <a:r>
              <a:rPr lang="en-US" sz="2000" dirty="0" smtClean="0">
                <a:solidFill>
                  <a:schemeClr val="accent6">
                    <a:lumMod val="75000"/>
                  </a:schemeClr>
                </a:solidFill>
                <a:latin typeface="Times New Roman" panose="02020603050405020304" pitchFamily="18" charset="0"/>
                <a:cs typeface="Times New Roman" panose="02020603050405020304" pitchFamily="18" charset="0"/>
              </a:rPr>
              <a:t>Enhancements”, and </a:t>
            </a:r>
            <a:r>
              <a:rPr lang="en-US" sz="2000" dirty="0">
                <a:solidFill>
                  <a:schemeClr val="accent6">
                    <a:lumMod val="75000"/>
                  </a:schemeClr>
                </a:solidFill>
                <a:latin typeface="Times New Roman" panose="02020603050405020304" pitchFamily="18" charset="0"/>
                <a:cs typeface="Times New Roman" panose="02020603050405020304" pitchFamily="18" charset="0"/>
              </a:rPr>
              <a:t>“Quality of Life</a:t>
            </a:r>
            <a:r>
              <a:rPr lang="en-US" sz="2000" dirty="0" smtClean="0">
                <a:solidFill>
                  <a:schemeClr val="accent6">
                    <a:lumMod val="75000"/>
                  </a:schemeClr>
                </a:solidFill>
                <a:latin typeface="Times New Roman" panose="02020603050405020304" pitchFamily="18" charset="0"/>
                <a:cs typeface="Times New Roman" panose="02020603050405020304" pitchFamily="18" charset="0"/>
              </a:rPr>
              <a:t>”</a:t>
            </a:r>
          </a:p>
          <a:p>
            <a:pPr algn="just"/>
            <a:endParaRPr lang="en-US" sz="2000"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2000" dirty="0" smtClean="0">
                <a:solidFill>
                  <a:schemeClr val="accent6">
                    <a:lumMod val="75000"/>
                  </a:schemeClr>
                </a:solidFill>
                <a:latin typeface="Times New Roman" panose="02020603050405020304" pitchFamily="18" charset="0"/>
                <a:cs typeface="Times New Roman" panose="02020603050405020304" pitchFamily="18" charset="0"/>
              </a:rPr>
              <a:t>The founding principle of Blueprint: Holistic Planning</a:t>
            </a:r>
            <a:endParaRPr lang="en-US" sz="2000" dirty="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2000" dirty="0" smtClean="0">
                <a:solidFill>
                  <a:schemeClr val="accent6">
                    <a:lumMod val="75000"/>
                  </a:schemeClr>
                </a:solidFill>
                <a:latin typeface="Times New Roman" panose="02020603050405020304" pitchFamily="18" charset="0"/>
                <a:cs typeface="Times New Roman" panose="02020603050405020304" pitchFamily="18" charset="0"/>
              </a:rPr>
              <a:t>Economic values: the costs and benefits for eleven projects</a:t>
            </a:r>
          </a:p>
          <a:p>
            <a:pPr algn="just"/>
            <a:endParaRPr lang="en-US" sz="2000"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2000" dirty="0" smtClean="0">
                <a:solidFill>
                  <a:schemeClr val="accent6">
                    <a:lumMod val="75000"/>
                  </a:schemeClr>
                </a:solidFill>
                <a:latin typeface="Times New Roman" panose="02020603050405020304" pitchFamily="18" charset="0"/>
                <a:cs typeface="Times New Roman" panose="02020603050405020304" pitchFamily="18" charset="0"/>
              </a:rPr>
              <a:t>“Blueprint Promise” Criteria: “Invest in Economic Development” – the evaluation indicators and model for equal comparisons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l="3720" t="6696" r="4018" b="2"/>
          <a:stretch>
            <a:fillRect/>
          </a:stretch>
        </p:blipFill>
        <p:spPr bwMode="auto">
          <a:xfrm>
            <a:off x="7589520" y="350520"/>
            <a:ext cx="1097280" cy="1097280"/>
          </a:xfrm>
          <a:prstGeom prst="rect">
            <a:avLst/>
          </a:prstGeom>
          <a:noFill/>
          <a:ln>
            <a:noFill/>
          </a:ln>
        </p:spPr>
      </p:pic>
    </p:spTree>
    <p:extLst>
      <p:ext uri="{BB962C8B-B14F-4D97-AF65-F5344CB8AC3E}">
        <p14:creationId xmlns:p14="http://schemas.microsoft.com/office/powerpoint/2010/main" val="828496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solidFill>
                  <a:schemeClr val="accent6">
                    <a:lumMod val="75000"/>
                  </a:schemeClr>
                </a:solidFill>
                <a:latin typeface="Cambria" panose="02040503050406030204" pitchFamily="18" charset="0"/>
              </a:rPr>
              <a:t>Literature Review</a:t>
            </a:r>
            <a:endParaRPr lang="en-US" sz="24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426720" y="1600200"/>
            <a:ext cx="8229600" cy="4525963"/>
          </a:xfrm>
        </p:spPr>
        <p:txBody>
          <a:bodyPr>
            <a:normAutofit/>
          </a:bodyPr>
          <a:lstStyle/>
          <a:p>
            <a:pPr algn="just"/>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The Definition and Types of Infrastructure Investment</a:t>
            </a:r>
          </a:p>
          <a:p>
            <a:pPr algn="just"/>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a:p>
            <a:pPr marL="400050" lvl="1" indent="0" algn="just">
              <a:buNone/>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Identify </a:t>
            </a:r>
            <a:r>
              <a:rPr lang="en-US" sz="1800" dirty="0">
                <a:solidFill>
                  <a:schemeClr val="accent6">
                    <a:lumMod val="75000"/>
                  </a:schemeClr>
                </a:solidFill>
                <a:latin typeface="Times New Roman" panose="02020603050405020304" pitchFamily="18" charset="0"/>
                <a:cs typeface="Times New Roman" panose="02020603050405020304" pitchFamily="18" charset="0"/>
              </a:rPr>
              <a:t>the level and category of infrastructure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appropriate economic </a:t>
            </a:r>
            <a:r>
              <a:rPr lang="en-US" sz="1800" dirty="0">
                <a:solidFill>
                  <a:schemeClr val="accent6">
                    <a:lumMod val="75000"/>
                  </a:schemeClr>
                </a:solidFill>
                <a:latin typeface="Times New Roman" panose="02020603050405020304" pitchFamily="18" charset="0"/>
                <a:cs typeface="Times New Roman" panose="02020603050405020304" pitchFamily="18" charset="0"/>
              </a:rPr>
              <a:t>indicators to measure the impacts of investments</a:t>
            </a:r>
          </a:p>
          <a:p>
            <a:pPr lvl="1" algn="just"/>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lvl="1" algn="just"/>
            <a:r>
              <a:rPr lang="en-US" sz="1800" dirty="0">
                <a:solidFill>
                  <a:schemeClr val="accent6">
                    <a:lumMod val="75000"/>
                  </a:schemeClr>
                </a:solidFill>
                <a:latin typeface="Times New Roman" panose="02020603050405020304" pitchFamily="18" charset="0"/>
                <a:cs typeface="Times New Roman" panose="02020603050405020304" pitchFamily="18" charset="0"/>
              </a:rPr>
              <a:t>Definition: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a:t>
            </a:r>
            <a:r>
              <a:rPr lang="en-US" sz="1800" dirty="0">
                <a:solidFill>
                  <a:schemeClr val="accent6">
                    <a:lumMod val="75000"/>
                  </a:schemeClr>
                </a:solidFill>
                <a:latin typeface="Times New Roman" panose="02020603050405020304" pitchFamily="18" charset="0"/>
                <a:cs typeface="Times New Roman" panose="02020603050405020304" pitchFamily="18" charset="0"/>
              </a:rPr>
              <a:t>system of public works in a country, state or region, including roads, utility lines and public buildings</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(The United Nations, 2000)</a:t>
            </a:r>
          </a:p>
          <a:p>
            <a:pPr lvl="1" algn="just"/>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Level</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b="1" i="1" dirty="0">
                <a:solidFill>
                  <a:schemeClr val="accent6">
                    <a:lumMod val="75000"/>
                  </a:schemeClr>
                </a:solidFill>
                <a:latin typeface="Times New Roman" panose="02020603050405020304" pitchFamily="18" charset="0"/>
                <a:cs typeface="Times New Roman" panose="02020603050405020304" pitchFamily="18" charset="0"/>
              </a:rPr>
              <a:t>local</a:t>
            </a:r>
            <a:r>
              <a:rPr lang="en-US" sz="1800" dirty="0">
                <a:solidFill>
                  <a:schemeClr val="accent6">
                    <a:lumMod val="75000"/>
                  </a:schemeClr>
                </a:solidFill>
                <a:latin typeface="Times New Roman" panose="02020603050405020304" pitchFamily="18" charset="0"/>
                <a:cs typeface="Times New Roman" panose="02020603050405020304" pitchFamily="18" charset="0"/>
              </a:rPr>
              <a:t>, national, and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transnational (Fourie, 2006)</a:t>
            </a:r>
          </a:p>
          <a:p>
            <a:pPr marL="857250" lvl="2" indent="0" algn="just">
              <a:buNone/>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*The Leon County Area</a:t>
            </a:r>
          </a:p>
          <a:p>
            <a:pPr lvl="1" algn="just"/>
            <a:r>
              <a:rPr lang="en-US" sz="1800" dirty="0">
                <a:solidFill>
                  <a:schemeClr val="accent6">
                    <a:lumMod val="75000"/>
                  </a:schemeClr>
                </a:solidFill>
                <a:latin typeface="Times New Roman" panose="02020603050405020304" pitchFamily="18" charset="0"/>
                <a:cs typeface="Times New Roman" panose="02020603050405020304" pitchFamily="18" charset="0"/>
              </a:rPr>
              <a:t>Broad Category</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t>
            </a:r>
          </a:p>
          <a:p>
            <a:pPr marL="857250" lvl="2" indent="0" algn="just">
              <a:buNone/>
            </a:pP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t>
            </a:r>
            <a:r>
              <a:rPr lang="en-US" sz="1800" dirty="0">
                <a:solidFill>
                  <a:schemeClr val="accent6">
                    <a:lumMod val="75000"/>
                  </a:schemeClr>
                </a:solidFill>
                <a:latin typeface="Times New Roman" panose="02020603050405020304" pitchFamily="18" charset="0"/>
                <a:cs typeface="Times New Roman" panose="02020603050405020304" pitchFamily="18" charset="0"/>
              </a:rPr>
              <a:t>Economic Infrastructure”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Roads, </a:t>
            </a:r>
            <a:r>
              <a:rPr lang="en-US" sz="1800" dirty="0">
                <a:solidFill>
                  <a:schemeClr val="accent6">
                    <a:lumMod val="75000"/>
                  </a:schemeClr>
                </a:solidFill>
                <a:latin typeface="Times New Roman" panose="02020603050405020304" pitchFamily="18" charset="0"/>
                <a:cs typeface="Times New Roman" panose="02020603050405020304" pitchFamily="18" charset="0"/>
              </a:rPr>
              <a:t>highways, railroads, airports, sea ports,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electricity, telecommunications</a:t>
            </a:r>
            <a:r>
              <a:rPr lang="en-US" sz="1800" dirty="0">
                <a:solidFill>
                  <a:schemeClr val="accent6">
                    <a:lumMod val="75000"/>
                  </a:schemeClr>
                </a:solidFill>
                <a:latin typeface="Times New Roman" panose="02020603050405020304" pitchFamily="18" charset="0"/>
                <a:cs typeface="Times New Roman" panose="02020603050405020304" pitchFamily="18" charset="0"/>
              </a:rPr>
              <a:t>, water supply and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sanitation</a:t>
            </a:r>
          </a:p>
          <a:p>
            <a:pPr marL="857250" lvl="2" indent="0" algn="just">
              <a:buNone/>
            </a:pPr>
            <a:r>
              <a:rPr lang="en-US" sz="1800" b="1" i="1" dirty="0">
                <a:solidFill>
                  <a:schemeClr val="accent6">
                    <a:lumMod val="75000"/>
                  </a:schemeClr>
                </a:solidFill>
                <a:latin typeface="Times New Roman" panose="02020603050405020304" pitchFamily="18" charset="0"/>
                <a:cs typeface="Times New Roman" panose="02020603050405020304" pitchFamily="18" charset="0"/>
              </a:rPr>
              <a:t>“Social Infrastructure”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 Schools, </a:t>
            </a:r>
            <a:r>
              <a:rPr lang="en-US" sz="1800" dirty="0">
                <a:solidFill>
                  <a:schemeClr val="accent6">
                    <a:lumMod val="75000"/>
                  </a:schemeClr>
                </a:solidFill>
                <a:latin typeface="Times New Roman" panose="02020603050405020304" pitchFamily="18" charset="0"/>
                <a:cs typeface="Times New Roman" panose="02020603050405020304" pitchFamily="18" charset="0"/>
              </a:rPr>
              <a:t>libraries, universities, clinics, hospitals, courts, museums, theatres, playgrounds, parks, fountains and </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statues</a:t>
            </a:r>
            <a:endParaRPr lang="en-US" sz="1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589520" y="350520"/>
            <a:ext cx="1097280" cy="1097280"/>
          </a:xfrm>
          <a:prstGeom prst="rect">
            <a:avLst/>
          </a:prstGeom>
          <a:noFill/>
          <a:ln>
            <a:noFill/>
          </a:ln>
        </p:spPr>
      </p:pic>
    </p:spTree>
    <p:extLst>
      <p:ext uri="{BB962C8B-B14F-4D97-AF65-F5344CB8AC3E}">
        <p14:creationId xmlns:p14="http://schemas.microsoft.com/office/powerpoint/2010/main" val="3163419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2400" b="1" dirty="0" smtClean="0">
                <a:solidFill>
                  <a:schemeClr val="accent6">
                    <a:lumMod val="75000"/>
                  </a:schemeClr>
                </a:solidFill>
                <a:latin typeface="Cambria" panose="02040503050406030204" pitchFamily="18" charset="0"/>
              </a:rPr>
              <a:t>Literature Review, cont.</a:t>
            </a:r>
            <a:endParaRPr lang="en-US" sz="2400" b="1" dirty="0">
              <a:solidFill>
                <a:schemeClr val="accent6">
                  <a:lumMod val="75000"/>
                </a:schemeClr>
              </a:solidFill>
              <a:latin typeface="Cambria" panose="02040503050406030204" pitchFamily="18" charset="0"/>
            </a:endParaRPr>
          </a:p>
        </p:txBody>
      </p:sp>
      <p:sp>
        <p:nvSpPr>
          <p:cNvPr id="3" name="Content Placeholder 2"/>
          <p:cNvSpPr>
            <a:spLocks noGrp="1"/>
          </p:cNvSpPr>
          <p:nvPr>
            <p:ph idx="1"/>
          </p:nvPr>
        </p:nvSpPr>
        <p:spPr>
          <a:xfrm>
            <a:off x="487680" y="1905000"/>
            <a:ext cx="8229600" cy="4525963"/>
          </a:xfrm>
        </p:spPr>
        <p:txBody>
          <a:bodyPr>
            <a:normAutofit/>
          </a:bodyPr>
          <a:lstStyle/>
          <a:p>
            <a:pPr marL="0" indent="0" algn="just">
              <a:buNone/>
            </a:pPr>
            <a:r>
              <a:rPr lang="en-US" sz="1800" b="1" dirty="0">
                <a:solidFill>
                  <a:schemeClr val="accent6">
                    <a:lumMod val="75000"/>
                  </a:schemeClr>
                </a:solidFill>
                <a:latin typeface="Times New Roman" panose="02020603050405020304" pitchFamily="18" charset="0"/>
                <a:cs typeface="Times New Roman" panose="02020603050405020304" pitchFamily="18" charset="0"/>
              </a:rPr>
              <a:t>The Economic Impact Indicators of Infrastructure Development and Analysis </a:t>
            </a:r>
            <a:r>
              <a:rPr lang="en-US" sz="1800" b="1" dirty="0" smtClean="0">
                <a:solidFill>
                  <a:schemeClr val="accent6">
                    <a:lumMod val="75000"/>
                  </a:schemeClr>
                </a:solidFill>
                <a:latin typeface="Times New Roman" panose="02020603050405020304" pitchFamily="18" charset="0"/>
                <a:cs typeface="Times New Roman" panose="02020603050405020304" pitchFamily="18" charset="0"/>
              </a:rPr>
              <a:t>Approaches:</a:t>
            </a: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marL="400050" lvl="1" indent="0" algn="just">
              <a:buNone/>
            </a:pP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marL="685800" lvl="1" algn="just">
              <a:buFont typeface="Arial" panose="020B0604020202020204" pitchFamily="34" charset="0"/>
              <a:buChar char="•"/>
            </a:pPr>
            <a:r>
              <a:rPr lang="en-US" sz="1800" dirty="0">
                <a:solidFill>
                  <a:schemeClr val="accent6">
                    <a:lumMod val="75000"/>
                  </a:schemeClr>
                </a:solidFill>
                <a:latin typeface="Times New Roman" panose="02020603050405020304" pitchFamily="18" charset="0"/>
                <a:cs typeface="Times New Roman" panose="02020603050405020304" pitchFamily="18" charset="0"/>
              </a:rPr>
              <a:t>Social infrastructure is the interdependent mix of facilities, places, spaces, programs, projects, services and networks that maintain and improve the standard of living and quality of life in a community</a:t>
            </a:r>
            <a:r>
              <a:rPr lang="en-US" sz="1800" dirty="0" smtClean="0">
                <a:solidFill>
                  <a:schemeClr val="accent6">
                    <a:lumMod val="75000"/>
                  </a:schemeClr>
                </a:solidFill>
                <a:latin typeface="Times New Roman" panose="02020603050405020304" pitchFamily="18" charset="0"/>
                <a:cs typeface="Times New Roman" panose="02020603050405020304" pitchFamily="18" charset="0"/>
              </a:rPr>
              <a:t>.</a:t>
            </a:r>
          </a:p>
          <a:p>
            <a:pPr marL="400050" lvl="1" indent="0" algn="just">
              <a:buNone/>
            </a:pPr>
            <a:endParaRPr lang="en-US" sz="1800" dirty="0" smtClean="0">
              <a:solidFill>
                <a:schemeClr val="accent6">
                  <a:lumMod val="75000"/>
                </a:schemeClr>
              </a:solidFill>
              <a:latin typeface="Times New Roman" panose="02020603050405020304" pitchFamily="18" charset="0"/>
              <a:cs typeface="Times New Roman" panose="02020603050405020304" pitchFamily="18" charset="0"/>
            </a:endParaRPr>
          </a:p>
          <a:p>
            <a:pPr marL="685800" lvl="1" algn="just">
              <a:buFont typeface="Arial" panose="020B0604020202020204" pitchFamily="34" charset="0"/>
              <a:buChar char="•"/>
            </a:pPr>
            <a:r>
              <a:rPr lang="en-US" sz="1800" dirty="0">
                <a:solidFill>
                  <a:schemeClr val="accent6">
                    <a:lumMod val="75000"/>
                  </a:schemeClr>
                </a:solidFill>
                <a:latin typeface="Times New Roman" panose="02020603050405020304" pitchFamily="18" charset="0"/>
                <a:cs typeface="Times New Roman" panose="02020603050405020304" pitchFamily="18" charset="0"/>
              </a:rPr>
              <a:t>Economic Benefits of Walkable and Bike Friendly Communities (2013),  Bivens (2014), Fourie (2006), Fuller (2013), Perrine (2013), The Economic Impact of Home Building in a Typical Local Area Income, Jobs, and Taxes Generated (2015),  and Schanzenbach, Nunn, and Nantz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
            <a:ext cx="1097280" cy="109728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3720" t="6696" r="4018" b="2"/>
          <a:stretch>
            <a:fillRect/>
          </a:stretch>
        </p:blipFill>
        <p:spPr bwMode="auto">
          <a:xfrm>
            <a:off x="7620000" y="350520"/>
            <a:ext cx="1097280" cy="1097280"/>
          </a:xfrm>
          <a:prstGeom prst="rect">
            <a:avLst/>
          </a:prstGeom>
          <a:noFill/>
          <a:ln>
            <a:noFill/>
          </a:ln>
        </p:spPr>
      </p:pic>
    </p:spTree>
    <p:extLst>
      <p:ext uri="{BB962C8B-B14F-4D97-AF65-F5344CB8AC3E}">
        <p14:creationId xmlns:p14="http://schemas.microsoft.com/office/powerpoint/2010/main" val="3086753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1915335">
  <a:themeElements>
    <a:clrScheme name="FCI 1">
      <a:dk1>
        <a:srgbClr val="000000"/>
      </a:dk1>
      <a:lt1>
        <a:srgbClr val="FFFFFF"/>
      </a:lt1>
      <a:dk2>
        <a:srgbClr val="000000"/>
      </a:dk2>
      <a:lt2>
        <a:srgbClr val="808080"/>
      </a:lt2>
      <a:accent1>
        <a:srgbClr val="5FA0C8"/>
      </a:accent1>
      <a:accent2>
        <a:srgbClr val="336699"/>
      </a:accent2>
      <a:accent3>
        <a:srgbClr val="DDEEAA"/>
      </a:accent3>
      <a:accent4>
        <a:srgbClr val="000000"/>
      </a:accent4>
      <a:accent5>
        <a:srgbClr val="96C539"/>
      </a:accent5>
      <a:accent6>
        <a:srgbClr val="5E4821"/>
      </a:accent6>
      <a:hlink>
        <a:srgbClr val="336699"/>
      </a:hlink>
      <a:folHlink>
        <a:srgbClr val="336699"/>
      </a:folHlink>
    </a:clrScheme>
    <a:fontScheme name="9703_michelle_theme">
      <a:majorFont>
        <a:latin typeface="times new roman"/>
        <a:ea typeface=""/>
        <a:cs typeface=""/>
      </a:majorFont>
      <a:minorFont>
        <a:latin typeface="Ar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TotalTime>
  <Words>2856</Words>
  <Application>Microsoft Office PowerPoint</Application>
  <PresentationFormat>On-screen Show (4:3)</PresentationFormat>
  <Paragraphs>596</Paragraphs>
  <Slides>25</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MS PGothic</vt:lpstr>
      <vt:lpstr>SimSun</vt:lpstr>
      <vt:lpstr>Arial</vt:lpstr>
      <vt:lpstr>Aril</vt:lpstr>
      <vt:lpstr>Calibri</vt:lpstr>
      <vt:lpstr>Cambria</vt:lpstr>
      <vt:lpstr>DaunPenh</vt:lpstr>
      <vt:lpstr>Symbol</vt:lpstr>
      <vt:lpstr>times new roman</vt:lpstr>
      <vt:lpstr>times new roman</vt:lpstr>
      <vt:lpstr>Wingdings</vt:lpstr>
      <vt:lpstr>TS101915335</vt:lpstr>
      <vt:lpstr>PowerPoint Presentation</vt:lpstr>
      <vt:lpstr>Florida State University Center for Economic Forecasting and Analysis (CEFA)</vt:lpstr>
      <vt:lpstr>Project Scope: The Eleven Blueprint 2020 Intergovernmental Agency (BIA) Projects</vt:lpstr>
      <vt:lpstr>Project Goals</vt:lpstr>
      <vt:lpstr>Project Outline</vt:lpstr>
      <vt:lpstr>Introduction</vt:lpstr>
      <vt:lpstr>Introduction, cont.</vt:lpstr>
      <vt:lpstr>Literature Review</vt:lpstr>
      <vt:lpstr>Literature Review, cont.</vt:lpstr>
      <vt:lpstr>Literature Review, cont.</vt:lpstr>
      <vt:lpstr>Literature Review, cont.</vt:lpstr>
      <vt:lpstr>The Commonly-Used Indicators of Economic  Impacts</vt:lpstr>
      <vt:lpstr>The Structure of the Guide to the Economics of Infrastructure Investment in Schanzenbach, Nunn, and Nantz (2017)</vt:lpstr>
      <vt:lpstr>The Multi-Attribute Utility (MAU) Model</vt:lpstr>
      <vt:lpstr>Description of Model Data and Data Statistics</vt:lpstr>
      <vt:lpstr>The Estimated Total Cost, Time Span, and Estimated Time-adjusted Annual Cost of  the Eleven Projects</vt:lpstr>
      <vt:lpstr>The Direct, Indirect, and Induced Construction-Related Jobs Created Based on the Investment of the Eleven BIA Projects</vt:lpstr>
      <vt:lpstr>The Direct, Indirect, and Induced Jobs Created Based on the Investment of the Eleven BIA Projects</vt:lpstr>
      <vt:lpstr>The Average Improved Aggregate Market Value of Land Use/Commercial Land Use Parcels Intersecting, and within A Distance of a Radius of 0.25 Mile, of the Project Area </vt:lpstr>
      <vt:lpstr>The Estimated Changes in Average Market Values of Property/Commercial Property (within 0.25 Mile) of Eleven Blueprint Projects</vt:lpstr>
      <vt:lpstr>Description of Model Data and Data Statistics</vt:lpstr>
      <vt:lpstr>Reference Comparison(s)</vt:lpstr>
      <vt:lpstr>Economic Data and Data Statistical Results</vt:lpstr>
      <vt:lpstr>Ranking Results and CCQ Prioritization Score</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Economic Analysis of Eleven Blueprint Projects</dc:title>
  <dc:creator>FSU CEFA</dc:creator>
  <cp:lastModifiedBy>Julie Harrington</cp:lastModifiedBy>
  <cp:revision>83</cp:revision>
  <dcterms:created xsi:type="dcterms:W3CDTF">2006-08-16T00:00:00Z</dcterms:created>
  <dcterms:modified xsi:type="dcterms:W3CDTF">2017-10-20T15:36:45Z</dcterms:modified>
</cp:coreProperties>
</file>